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6" r:id="rId7"/>
    <p:sldId id="267" r:id="rId8"/>
    <p:sldId id="271" r:id="rId9"/>
    <p:sldId id="272" r:id="rId10"/>
    <p:sldId id="273" r:id="rId11"/>
    <p:sldId id="274" r:id="rId12"/>
    <p:sldId id="277" r:id="rId13"/>
    <p:sldId id="280" r:id="rId14"/>
    <p:sldId id="283" r:id="rId15"/>
    <p:sldId id="284" r:id="rId16"/>
    <p:sldId id="285" r:id="rId17"/>
    <p:sldId id="319" r:id="rId18"/>
    <p:sldId id="320" r:id="rId19"/>
    <p:sldId id="32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BC783-D036-4967-AB7C-DE09F7ABDD3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1CE02-83D1-44DB-8A23-092C8E0C3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33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>
          <a:xfrm>
            <a:off x="685481" y="4341683"/>
            <a:ext cx="5487041" cy="4116481"/>
          </a:xfrm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109572" name="Номер слайда 3"/>
          <p:cNvSpPr txBox="1">
            <a:spLocks noGrp="1"/>
          </p:cNvSpPr>
          <p:nvPr/>
        </p:nvSpPr>
        <p:spPr bwMode="auto">
          <a:xfrm>
            <a:off x="3885453" y="8684827"/>
            <a:ext cx="29709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3" tIns="46077" rIns="92153" bIns="460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33F633-651D-4C06-9DFD-F4F94122E055}" type="slidenum">
              <a:rPr lang="ru-RU" altLang="ru-RU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4B44-92CF-4B34-A899-3AEDEB10112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03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E6D5B8AB-6FCE-4195-9629-21BA3185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5D04FAC-5DED-46AD-9E2A-A28836B45CFF}"/>
              </a:ext>
            </a:extLst>
          </p:cNvPr>
          <p:cNvSpPr/>
          <p:nvPr/>
        </p:nvSpPr>
        <p:spPr>
          <a:xfrm>
            <a:off x="0" y="-27384"/>
            <a:ext cx="9144000" cy="111323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3276600" cy="159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9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160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156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AutoShape 27"/>
          <p:cNvSpPr>
            <a:spLocks noChangeArrowheads="1"/>
          </p:cNvSpPr>
          <p:nvPr/>
        </p:nvSpPr>
        <p:spPr bwMode="auto">
          <a:xfrm>
            <a:off x="0" y="1448313"/>
            <a:ext cx="9144000" cy="431311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11007" y="2546942"/>
            <a:ext cx="8045792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ПУБЛИЧНЫЕ СЛУШАНИЯ </a:t>
            </a: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ПО ПРОЕКТУ </a:t>
            </a:r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БЮДЖЕТА ГОРОДСКОГО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ПОСЕЛЕНИЯ ТАЁЖНЫЙ НА 2024 </a:t>
            </a: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ГОД </a:t>
            </a:r>
            <a:b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 </a:t>
            </a:r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ПЛАНОВЫЙ ПЕРИОД </a:t>
            </a:r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2025 </a:t>
            </a: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 </a:t>
            </a:r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2026 </a:t>
            </a: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ГОДОВ  </a:t>
            </a:r>
            <a:r>
              <a:rPr lang="ru-RU" altLang="ru-RU" sz="2400" i="1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altLang="ru-RU" sz="2400" i="1" dirty="0">
                <a:latin typeface="Calibri" pitchFamily="34" charset="0"/>
                <a:cs typeface="Times New Roman" pitchFamily="18" charset="0"/>
              </a:rPr>
            </a:br>
            <a:endParaRPr lang="ru-RU" altLang="ru-RU" sz="2400" i="1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DE3ADE8D-8166-4C10-AD82-574CA2A1C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6862ADDE-A1E3-46D7-8BCE-B595EAEF4E24}"/>
              </a:ext>
            </a:extLst>
          </p:cNvPr>
          <p:cNvSpPr/>
          <p:nvPr/>
        </p:nvSpPr>
        <p:spPr>
          <a:xfrm>
            <a:off x="0" y="-27383"/>
            <a:ext cx="9144000" cy="1008112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2643264" y="5100517"/>
            <a:ext cx="1439863" cy="758101"/>
          </a:xfrm>
          <a:prstGeom prst="can">
            <a:avLst>
              <a:gd name="adj" fmla="val 41194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36" name="AutoShape 3"/>
          <p:cNvSpPr>
            <a:spLocks noChangeArrowheads="1"/>
          </p:cNvSpPr>
          <p:nvPr/>
        </p:nvSpPr>
        <p:spPr bwMode="auto">
          <a:xfrm>
            <a:off x="2643264" y="3336280"/>
            <a:ext cx="1439863" cy="2092076"/>
          </a:xfrm>
          <a:prstGeom prst="can">
            <a:avLst>
              <a:gd name="adj" fmla="val 17287"/>
            </a:avLst>
          </a:prstGeom>
          <a:gradFill rotWithShape="0">
            <a:gsLst>
              <a:gs pos="0">
                <a:srgbClr val="B089FF"/>
              </a:gs>
              <a:gs pos="100000">
                <a:srgbClr val="9966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4037" name="Скругленный прямоугольник 4"/>
          <p:cNvSpPr>
            <a:spLocks noChangeArrowheads="1"/>
          </p:cNvSpPr>
          <p:nvPr/>
        </p:nvSpPr>
        <p:spPr bwMode="auto">
          <a:xfrm>
            <a:off x="5162624" y="2534934"/>
            <a:ext cx="1752600" cy="48860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000" b="1" i="1">
              <a:solidFill>
                <a:srgbClr val="FFFF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5" name="Скругленный прямоугольник 4"/>
          <p:cNvSpPr>
            <a:spLocks noChangeArrowheads="1"/>
          </p:cNvSpPr>
          <p:nvPr/>
        </p:nvSpPr>
        <p:spPr bwMode="auto">
          <a:xfrm>
            <a:off x="35496" y="548680"/>
            <a:ext cx="2351088" cy="44267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тыс.</a:t>
            </a:r>
            <a:r>
              <a:rPr lang="en-US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44039" name="Line 19"/>
          <p:cNvSpPr>
            <a:spLocks noChangeShapeType="1"/>
          </p:cNvSpPr>
          <p:nvPr/>
        </p:nvSpPr>
        <p:spPr bwMode="auto">
          <a:xfrm>
            <a:off x="2379739" y="5932898"/>
            <a:ext cx="1871663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2595636" y="5975870"/>
            <a:ext cx="1671638" cy="46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20</a:t>
            </a:r>
            <a:r>
              <a:rPr lang="ru-RU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24</a:t>
            </a:r>
            <a:r>
              <a:rPr lang="en-US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год</a:t>
            </a:r>
          </a:p>
        </p:txBody>
      </p:sp>
      <p:sp>
        <p:nvSpPr>
          <p:cNvPr id="44042" name="AutoShape 3"/>
          <p:cNvSpPr>
            <a:spLocks noChangeArrowheads="1"/>
          </p:cNvSpPr>
          <p:nvPr/>
        </p:nvSpPr>
        <p:spPr bwMode="auto">
          <a:xfrm>
            <a:off x="2643261" y="1752104"/>
            <a:ext cx="1441450" cy="1888958"/>
          </a:xfrm>
          <a:prstGeom prst="can">
            <a:avLst>
              <a:gd name="adj" fmla="val 13669"/>
            </a:avLst>
          </a:prstGeom>
          <a:solidFill>
            <a:srgbClr val="3366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356" name="Скругленный прямоугольник 4"/>
          <p:cNvSpPr>
            <a:spLocks noChangeArrowheads="1"/>
          </p:cNvSpPr>
          <p:nvPr/>
        </p:nvSpPr>
        <p:spPr bwMode="auto">
          <a:xfrm>
            <a:off x="2451920" y="4201579"/>
            <a:ext cx="1871663" cy="50611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45 204,5</a:t>
            </a:r>
          </a:p>
        </p:txBody>
      </p:sp>
      <p:sp>
        <p:nvSpPr>
          <p:cNvPr id="14357" name="Скругленный прямоугольник 4"/>
          <p:cNvSpPr>
            <a:spLocks noChangeArrowheads="1"/>
          </p:cNvSpPr>
          <p:nvPr/>
        </p:nvSpPr>
        <p:spPr bwMode="auto">
          <a:xfrm>
            <a:off x="2522614" y="2468090"/>
            <a:ext cx="1655763" cy="50611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45 204,5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9230" name="AutoShape 3"/>
          <p:cNvSpPr>
            <a:spLocks noChangeArrowheads="1"/>
          </p:cNvSpPr>
          <p:nvPr/>
        </p:nvSpPr>
        <p:spPr bwMode="auto">
          <a:xfrm>
            <a:off x="4680024" y="5100517"/>
            <a:ext cx="1439862" cy="758101"/>
          </a:xfrm>
          <a:prstGeom prst="can">
            <a:avLst>
              <a:gd name="adj" fmla="val 41194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46" name="AutoShape 3"/>
          <p:cNvSpPr>
            <a:spLocks noChangeArrowheads="1"/>
          </p:cNvSpPr>
          <p:nvPr/>
        </p:nvSpPr>
        <p:spPr bwMode="auto">
          <a:xfrm>
            <a:off x="4680024" y="3316386"/>
            <a:ext cx="1439862" cy="2126296"/>
          </a:xfrm>
          <a:prstGeom prst="can">
            <a:avLst>
              <a:gd name="adj" fmla="val 19359"/>
            </a:avLst>
          </a:prstGeom>
          <a:gradFill rotWithShape="0">
            <a:gsLst>
              <a:gs pos="0">
                <a:srgbClr val="B089FF"/>
              </a:gs>
              <a:gs pos="100000">
                <a:srgbClr val="9966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4047" name="Line 19"/>
          <p:cNvSpPr>
            <a:spLocks noChangeShapeType="1"/>
          </p:cNvSpPr>
          <p:nvPr/>
        </p:nvSpPr>
        <p:spPr bwMode="auto">
          <a:xfrm>
            <a:off x="4395864" y="5932898"/>
            <a:ext cx="1871663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4740352" y="5990194"/>
            <a:ext cx="1671637" cy="46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20</a:t>
            </a:r>
            <a:r>
              <a:rPr lang="ru-RU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25</a:t>
            </a:r>
            <a:r>
              <a:rPr lang="en-US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год</a:t>
            </a:r>
          </a:p>
        </p:txBody>
      </p:sp>
      <p:sp>
        <p:nvSpPr>
          <p:cNvPr id="44049" name="AutoShape 3"/>
          <p:cNvSpPr>
            <a:spLocks noChangeArrowheads="1"/>
          </p:cNvSpPr>
          <p:nvPr/>
        </p:nvSpPr>
        <p:spPr bwMode="auto">
          <a:xfrm>
            <a:off x="4680024" y="1659582"/>
            <a:ext cx="1441450" cy="1981480"/>
          </a:xfrm>
          <a:prstGeom prst="can">
            <a:avLst>
              <a:gd name="adj" fmla="val 8874"/>
            </a:avLst>
          </a:prstGeom>
          <a:solidFill>
            <a:srgbClr val="3366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367" name="Скругленный прямоугольник 4"/>
          <p:cNvSpPr>
            <a:spLocks noChangeArrowheads="1"/>
          </p:cNvSpPr>
          <p:nvPr/>
        </p:nvSpPr>
        <p:spPr bwMode="auto">
          <a:xfrm>
            <a:off x="4523605" y="4201579"/>
            <a:ext cx="1727200" cy="50611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36 650,2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4368" name="Скругленный прямоугольник 4"/>
          <p:cNvSpPr>
            <a:spLocks noChangeArrowheads="1"/>
          </p:cNvSpPr>
          <p:nvPr/>
        </p:nvSpPr>
        <p:spPr bwMode="auto">
          <a:xfrm>
            <a:off x="4560789" y="2472260"/>
            <a:ext cx="1728788" cy="50611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36 650,2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4370" name="AutoShape 3"/>
          <p:cNvSpPr>
            <a:spLocks noChangeArrowheads="1"/>
          </p:cNvSpPr>
          <p:nvPr/>
        </p:nvSpPr>
        <p:spPr bwMode="auto">
          <a:xfrm>
            <a:off x="6772524" y="5100517"/>
            <a:ext cx="1439863" cy="686093"/>
          </a:xfrm>
          <a:prstGeom prst="can">
            <a:avLst>
              <a:gd name="adj" fmla="val 41194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053" name="AutoShape 3"/>
          <p:cNvSpPr>
            <a:spLocks noChangeArrowheads="1"/>
          </p:cNvSpPr>
          <p:nvPr/>
        </p:nvSpPr>
        <p:spPr bwMode="auto">
          <a:xfrm>
            <a:off x="6772524" y="3230053"/>
            <a:ext cx="1439863" cy="2126296"/>
          </a:xfrm>
          <a:prstGeom prst="can">
            <a:avLst>
              <a:gd name="adj" fmla="val 17287"/>
            </a:avLst>
          </a:prstGeom>
          <a:gradFill rotWithShape="0">
            <a:gsLst>
              <a:gs pos="0">
                <a:srgbClr val="B089FF"/>
              </a:gs>
              <a:gs pos="100000">
                <a:srgbClr val="9966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4054" name="Line 19"/>
          <p:cNvSpPr>
            <a:spLocks noChangeShapeType="1"/>
          </p:cNvSpPr>
          <p:nvPr/>
        </p:nvSpPr>
        <p:spPr bwMode="auto">
          <a:xfrm>
            <a:off x="6411989" y="5932898"/>
            <a:ext cx="1871663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6716786" y="5990194"/>
            <a:ext cx="1671638" cy="46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202</a:t>
            </a:r>
            <a:r>
              <a:rPr lang="ru-RU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6</a:t>
            </a:r>
            <a:r>
              <a:rPr lang="en-US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год</a:t>
            </a:r>
          </a:p>
        </p:txBody>
      </p:sp>
      <p:sp>
        <p:nvSpPr>
          <p:cNvPr id="44056" name="AutoShape 3"/>
          <p:cNvSpPr>
            <a:spLocks noChangeArrowheads="1"/>
          </p:cNvSpPr>
          <p:nvPr/>
        </p:nvSpPr>
        <p:spPr bwMode="auto">
          <a:xfrm>
            <a:off x="6772125" y="1551357"/>
            <a:ext cx="1441450" cy="2000947"/>
          </a:xfrm>
          <a:prstGeom prst="can">
            <a:avLst>
              <a:gd name="adj" fmla="val 12385"/>
            </a:avLst>
          </a:prstGeom>
          <a:solidFill>
            <a:srgbClr val="3366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6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375" name="Скругленный прямоугольник 4"/>
          <p:cNvSpPr>
            <a:spLocks noChangeArrowheads="1"/>
          </p:cNvSpPr>
          <p:nvPr/>
        </p:nvSpPr>
        <p:spPr bwMode="auto">
          <a:xfrm>
            <a:off x="6771508" y="4128368"/>
            <a:ext cx="1512887" cy="50611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36 951,4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4376" name="Скругленный прямоугольник 4"/>
          <p:cNvSpPr>
            <a:spLocks noChangeArrowheads="1"/>
          </p:cNvSpPr>
          <p:nvPr/>
        </p:nvSpPr>
        <p:spPr bwMode="auto">
          <a:xfrm>
            <a:off x="6746558" y="2443526"/>
            <a:ext cx="1454150" cy="50611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36 951,4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4378" name="Rectangle 68"/>
          <p:cNvSpPr>
            <a:spLocks noChangeArrowheads="1"/>
          </p:cNvSpPr>
          <p:nvPr/>
        </p:nvSpPr>
        <p:spPr bwMode="auto">
          <a:xfrm>
            <a:off x="2673079" y="5351982"/>
            <a:ext cx="1535112" cy="5809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0,0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4379" name="Rectangle 68"/>
          <p:cNvSpPr>
            <a:spLocks noChangeArrowheads="1"/>
          </p:cNvSpPr>
          <p:nvPr/>
        </p:nvSpPr>
        <p:spPr bwMode="auto">
          <a:xfrm>
            <a:off x="4756224" y="5393362"/>
            <a:ext cx="1225550" cy="5809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0,0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4380" name="Rectangle 68"/>
          <p:cNvSpPr>
            <a:spLocks noChangeArrowheads="1"/>
          </p:cNvSpPr>
          <p:nvPr/>
        </p:nvSpPr>
        <p:spPr bwMode="auto">
          <a:xfrm>
            <a:off x="6914829" y="5280496"/>
            <a:ext cx="1225550" cy="58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0,0</a:t>
            </a:r>
            <a:endParaRPr lang="ru-RU" sz="24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44063" name="Rectangle 15"/>
          <p:cNvSpPr>
            <a:spLocks noChangeArrowheads="1"/>
          </p:cNvSpPr>
          <p:nvPr/>
        </p:nvSpPr>
        <p:spPr bwMode="auto">
          <a:xfrm>
            <a:off x="492996" y="2116355"/>
            <a:ext cx="1800225" cy="5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44065" name="Rectangle 14"/>
          <p:cNvSpPr>
            <a:spLocks noChangeArrowheads="1"/>
          </p:cNvSpPr>
          <p:nvPr/>
        </p:nvSpPr>
        <p:spPr bwMode="auto">
          <a:xfrm>
            <a:off x="507283" y="3911626"/>
            <a:ext cx="1600200" cy="52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16795" y="4860191"/>
            <a:ext cx="2051050" cy="120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Источники покрытия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дефицита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5536" y="44624"/>
            <a:ext cx="8229600" cy="51407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ОСНОВНЫЕ ХАРАКТЕРИСТИКИ </a:t>
            </a:r>
            <a:r>
              <a:rPr lang="ru-RU" sz="2000" b="1" kern="1200" dirty="0" smtClean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БЮДЖЕТА ГОРОДСКОГО ПОСЕЛЕНИЯ ТАЁЖНЫЙ НА 2024 </a:t>
            </a:r>
            <a: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-</a:t>
            </a:r>
            <a:r>
              <a:rPr lang="ru-RU" sz="2000" b="1" kern="1200" dirty="0" smtClean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2026 </a:t>
            </a:r>
            <a: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ГОДЫ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577063B9-1356-41B8-AC4F-124400A67A04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432049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Картинки по запросу синий фон к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679"/>
            <a:ext cx="9151938" cy="630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9887" y="0"/>
            <a:ext cx="9180513" cy="1082974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318660" y="328307"/>
            <a:ext cx="0" cy="519949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308893" y="122487"/>
            <a:ext cx="8064822" cy="96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ПРОГНОЗ 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ЗАЧИСЛЕНИЯ ДОХОДОВ В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БЮДЖЕТ ГОРОДСКОГО ПОСЕЛЕНИЯ ТАЁЖНЫЙ 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2024-2026 ГОДАХ в тыс. руб.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928612" y="1715093"/>
            <a:ext cx="2799104" cy="363474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1931910" y="2135046"/>
            <a:ext cx="2758956" cy="251984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400" b="1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1972277" y="1645313"/>
            <a:ext cx="2646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   Налог на имущество              физических </a:t>
            </a:r>
            <a:r>
              <a:rPr lang="ru-RU" altLang="ru-RU" sz="1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лиц</a:t>
            </a:r>
            <a:endParaRPr lang="ru-RU" altLang="ru-RU" sz="12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3" name="Нашивка 32"/>
          <p:cNvSpPr/>
          <p:nvPr/>
        </p:nvSpPr>
        <p:spPr>
          <a:xfrm>
            <a:off x="1921895" y="2430192"/>
            <a:ext cx="2768975" cy="274868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Нашивка 41"/>
          <p:cNvSpPr/>
          <p:nvPr/>
        </p:nvSpPr>
        <p:spPr>
          <a:xfrm>
            <a:off x="1942631" y="2750989"/>
            <a:ext cx="2758956" cy="227348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1974264" y="2136729"/>
            <a:ext cx="25120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Транспортный </a:t>
            </a:r>
            <a:r>
              <a:rPr lang="ru-RU" altLang="ru-RU" sz="1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налог</a:t>
            </a:r>
            <a:endParaRPr lang="ru-RU" altLang="ru-RU" sz="12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2049867" y="2463753"/>
            <a:ext cx="2447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Земельный </a:t>
            </a:r>
            <a:r>
              <a:rPr lang="ru-RU" altLang="ru-RU" sz="1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налог</a:t>
            </a:r>
            <a:endParaRPr lang="ru-RU" altLang="ru-RU" sz="12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48" name="Нашивка 47"/>
          <p:cNvSpPr/>
          <p:nvPr/>
        </p:nvSpPr>
        <p:spPr>
          <a:xfrm>
            <a:off x="1928616" y="3014625"/>
            <a:ext cx="2775041" cy="230434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9" name="Нашивка 48"/>
          <p:cNvSpPr/>
          <p:nvPr/>
        </p:nvSpPr>
        <p:spPr>
          <a:xfrm>
            <a:off x="1955548" y="3299046"/>
            <a:ext cx="2768468" cy="354861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0" name="Нашивка 49"/>
          <p:cNvSpPr/>
          <p:nvPr/>
        </p:nvSpPr>
        <p:spPr>
          <a:xfrm>
            <a:off x="1964924" y="3717262"/>
            <a:ext cx="2734676" cy="246155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" name="Нашивка 50"/>
          <p:cNvSpPr/>
          <p:nvPr/>
        </p:nvSpPr>
        <p:spPr>
          <a:xfrm>
            <a:off x="1975191" y="4058946"/>
            <a:ext cx="2742873" cy="297154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2" name="Нашивка 51"/>
          <p:cNvSpPr/>
          <p:nvPr/>
        </p:nvSpPr>
        <p:spPr>
          <a:xfrm>
            <a:off x="2004924" y="4438668"/>
            <a:ext cx="2785060" cy="543111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Прочие поступления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о</a:t>
            </a:r>
            <a:r>
              <a:rPr lang="ru-RU" altLang="ru-RU" sz="1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т использования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имущества</a:t>
            </a:r>
            <a:endParaRPr lang="ru-RU" altLang="ru-RU" sz="12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2401108" y="2740752"/>
            <a:ext cx="16583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НДФЛ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2370194" y="3020594"/>
            <a:ext cx="16583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Акцизы</a:t>
            </a:r>
          </a:p>
        </p:txBody>
      </p:sp>
      <p:sp>
        <p:nvSpPr>
          <p:cNvPr id="55" name="Rectangle 16"/>
          <p:cNvSpPr>
            <a:spLocks noChangeArrowheads="1"/>
          </p:cNvSpPr>
          <p:nvPr/>
        </p:nvSpPr>
        <p:spPr bwMode="auto">
          <a:xfrm>
            <a:off x="2176333" y="3245643"/>
            <a:ext cx="23269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Единый сельско хозяйственный налог</a:t>
            </a:r>
            <a:endParaRPr lang="ru-RU" altLang="ru-RU" sz="12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2506189" y="3701838"/>
            <a:ext cx="14541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Госпошлина</a:t>
            </a:r>
            <a:endParaRPr lang="ru-RU" altLang="ru-RU" sz="12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7" name="Rectangle 16"/>
          <p:cNvSpPr>
            <a:spLocks noChangeArrowheads="1"/>
          </p:cNvSpPr>
          <p:nvPr/>
        </p:nvSpPr>
        <p:spPr bwMode="auto">
          <a:xfrm>
            <a:off x="2323379" y="4052235"/>
            <a:ext cx="19620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Аренда земли</a:t>
            </a:r>
            <a:endParaRPr lang="ru-RU" altLang="ru-RU" sz="12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60" name="Rectangle 16"/>
          <p:cNvSpPr>
            <a:spLocks noChangeArrowheads="1"/>
          </p:cNvSpPr>
          <p:nvPr/>
        </p:nvSpPr>
        <p:spPr bwMode="auto">
          <a:xfrm>
            <a:off x="1846422" y="4416602"/>
            <a:ext cx="29634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ru-RU" altLang="ru-RU" sz="12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3" y="1732076"/>
            <a:ext cx="1599881" cy="9912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93" y="2816421"/>
            <a:ext cx="1619721" cy="9618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74" y="3924506"/>
            <a:ext cx="1600154" cy="953761"/>
          </a:xfrm>
          <a:prstGeom prst="rect">
            <a:avLst/>
          </a:prstGeom>
        </p:spPr>
      </p:pic>
      <p:sp>
        <p:nvSpPr>
          <p:cNvPr id="69" name="Стрелка вправо 68"/>
          <p:cNvSpPr/>
          <p:nvPr/>
        </p:nvSpPr>
        <p:spPr>
          <a:xfrm>
            <a:off x="4779844" y="4508762"/>
            <a:ext cx="1880388" cy="473017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ru-RU" sz="1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906,0</a:t>
            </a:r>
            <a:endParaRPr lang="ru-RU" sz="12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73" name="Стрелка вправо 72"/>
          <p:cNvSpPr/>
          <p:nvPr/>
        </p:nvSpPr>
        <p:spPr>
          <a:xfrm>
            <a:off x="4770400" y="2692597"/>
            <a:ext cx="2362527" cy="375044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1 660,0</a:t>
            </a:r>
            <a:endParaRPr lang="ru-RU" sz="12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Стрелка вправо 73"/>
          <p:cNvSpPr/>
          <p:nvPr/>
        </p:nvSpPr>
        <p:spPr>
          <a:xfrm rot="16982">
            <a:off x="4770426" y="2020064"/>
            <a:ext cx="881694" cy="403550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53,0</a:t>
            </a:r>
          </a:p>
        </p:txBody>
      </p:sp>
      <p:sp>
        <p:nvSpPr>
          <p:cNvPr id="78" name="Стрелка вправо 77"/>
          <p:cNvSpPr/>
          <p:nvPr/>
        </p:nvSpPr>
        <p:spPr>
          <a:xfrm>
            <a:off x="4729245" y="3978836"/>
            <a:ext cx="1356163" cy="576265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100,0</a:t>
            </a:r>
            <a:endParaRPr lang="ru-RU" sz="12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Стрелка вправо 78"/>
          <p:cNvSpPr/>
          <p:nvPr/>
        </p:nvSpPr>
        <p:spPr>
          <a:xfrm>
            <a:off x="4760673" y="1715096"/>
            <a:ext cx="1467511" cy="379949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380,0</a:t>
            </a:r>
            <a:endParaRPr lang="ru-RU" sz="12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67" name="Стрелка вправо 66"/>
          <p:cNvSpPr/>
          <p:nvPr/>
        </p:nvSpPr>
        <p:spPr>
          <a:xfrm>
            <a:off x="4789984" y="2387031"/>
            <a:ext cx="1798240" cy="373937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ru-RU" sz="1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1005,0</a:t>
            </a:r>
            <a:endParaRPr lang="ru-RU" sz="12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4772376" y="2923304"/>
            <a:ext cx="4291102" cy="523630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3 650,0</a:t>
            </a:r>
            <a:endParaRPr lang="ru-RU" sz="12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65" name="Picture 2" descr="Мешок денег безвозмездное искусство клип - Векторный материал текстуры кошелек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537" b="92805" l="14000" r="88000">
                        <a14:backgroundMark x1="13667" y1="15610" x2="13667" y2="15610"/>
                        <a14:backgroundMark x1="17000" y1="24512" x2="17000" y2="24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421" y="4171978"/>
            <a:ext cx="3861101" cy="3205001"/>
          </a:xfrm>
          <a:prstGeom prst="rect">
            <a:avLst/>
          </a:prstGeom>
          <a:noFill/>
          <a:effectLst/>
        </p:spPr>
      </p:pic>
      <p:sp>
        <p:nvSpPr>
          <p:cNvPr id="76" name="Rectangle 12"/>
          <p:cNvSpPr>
            <a:spLocks noChangeArrowheads="1"/>
          </p:cNvSpPr>
          <p:nvPr/>
        </p:nvSpPr>
        <p:spPr bwMode="auto">
          <a:xfrm>
            <a:off x="7740352" y="4581128"/>
            <a:ext cx="1403648" cy="9361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МЕСТНЫЙ БЮДЖЕТ </a:t>
            </a:r>
          </a:p>
        </p:txBody>
      </p:sp>
      <p:sp>
        <p:nvSpPr>
          <p:cNvPr id="44" name="Стрелка вправо 43"/>
          <p:cNvSpPr/>
          <p:nvPr/>
        </p:nvSpPr>
        <p:spPr>
          <a:xfrm>
            <a:off x="4752637" y="3282907"/>
            <a:ext cx="674784" cy="434356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4,0</a:t>
            </a:r>
            <a:endParaRPr lang="ru-RU" sz="12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4752637" y="3626967"/>
            <a:ext cx="971905" cy="431979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10,0</a:t>
            </a:r>
            <a:endParaRPr lang="ru-RU" sz="12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Картинки по запросу синий фон к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" y="975036"/>
            <a:ext cx="9151938" cy="598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56" y="-11875"/>
            <a:ext cx="9151938" cy="1133829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179512" y="44624"/>
            <a:ext cx="0" cy="510415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323528" y="-7145"/>
            <a:ext cx="8064822" cy="73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ОБЪЁМ НАЛОГОВЫХ И НЕНАЛОГОВЫХ ДОХОДОВ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БЮДЖЕТА ГОРОДСКОГО ПОСЕЛНИЯ 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2024 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ГОДУ ПО СРАВНЕНИЮ С ОЦЕНКОЙ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2023 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ГОДА</a:t>
            </a:r>
          </a:p>
        </p:txBody>
      </p:sp>
      <p:sp>
        <p:nvSpPr>
          <p:cNvPr id="67" name="AutoShape 3"/>
          <p:cNvSpPr>
            <a:spLocks noChangeArrowheads="1"/>
          </p:cNvSpPr>
          <p:nvPr/>
        </p:nvSpPr>
        <p:spPr bwMode="auto">
          <a:xfrm>
            <a:off x="1738182" y="4133201"/>
            <a:ext cx="1622123" cy="1653298"/>
          </a:xfrm>
          <a:prstGeom prst="can">
            <a:avLst>
              <a:gd name="adj" fmla="val 6882"/>
            </a:avLst>
          </a:prstGeom>
          <a:gradFill rotWithShape="1">
            <a:gsLst>
              <a:gs pos="0">
                <a:srgbClr val="B089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8" name="AutoShape 4"/>
          <p:cNvSpPr>
            <a:spLocks noChangeArrowheads="1"/>
          </p:cNvSpPr>
          <p:nvPr/>
        </p:nvSpPr>
        <p:spPr bwMode="auto">
          <a:xfrm>
            <a:off x="1738363" y="2082067"/>
            <a:ext cx="1619744" cy="2619383"/>
          </a:xfrm>
          <a:prstGeom prst="can">
            <a:avLst>
              <a:gd name="adj" fmla="val 6921"/>
            </a:avLst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altLang="ru-RU" sz="14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70" name="AutoShape 3"/>
          <p:cNvSpPr>
            <a:spLocks noChangeArrowheads="1"/>
          </p:cNvSpPr>
          <p:nvPr/>
        </p:nvSpPr>
        <p:spPr bwMode="auto">
          <a:xfrm>
            <a:off x="6181317" y="4291026"/>
            <a:ext cx="1549417" cy="1474359"/>
          </a:xfrm>
          <a:prstGeom prst="can">
            <a:avLst>
              <a:gd name="adj" fmla="val 6882"/>
            </a:avLst>
          </a:prstGeom>
          <a:gradFill rotWithShape="1">
            <a:gsLst>
              <a:gs pos="0">
                <a:srgbClr val="B089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" name="AutoShape 4"/>
          <p:cNvSpPr>
            <a:spLocks noChangeArrowheads="1"/>
          </p:cNvSpPr>
          <p:nvPr/>
        </p:nvSpPr>
        <p:spPr bwMode="auto">
          <a:xfrm>
            <a:off x="6181318" y="2264919"/>
            <a:ext cx="1549417" cy="2544543"/>
          </a:xfrm>
          <a:prstGeom prst="can">
            <a:avLst>
              <a:gd name="adj" fmla="val 6921"/>
            </a:avLst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" name="Rectangle 13"/>
          <p:cNvSpPr>
            <a:spLocks noChangeArrowheads="1"/>
          </p:cNvSpPr>
          <p:nvPr/>
        </p:nvSpPr>
        <p:spPr bwMode="auto">
          <a:xfrm>
            <a:off x="1820913" y="5775646"/>
            <a:ext cx="15808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 smtClean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2023	ГОД</a:t>
            </a:r>
            <a:endParaRPr lang="ru-RU" altLang="ru-RU" sz="2400" b="1" dirty="0">
              <a:solidFill>
                <a:prstClr val="white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83" name="Rectangle 13"/>
          <p:cNvSpPr>
            <a:spLocks noChangeArrowheads="1"/>
          </p:cNvSpPr>
          <p:nvPr/>
        </p:nvSpPr>
        <p:spPr bwMode="auto">
          <a:xfrm>
            <a:off x="6300383" y="5775647"/>
            <a:ext cx="15808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 smtClean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2024 ГОД</a:t>
            </a:r>
            <a:endParaRPr lang="ru-RU" altLang="ru-RU" sz="2400" b="1" dirty="0">
              <a:solidFill>
                <a:prstClr val="white"/>
              </a:solidFill>
              <a:latin typeface="Arial" charset="0"/>
              <a:cs typeface="Times New Roman" pitchFamily="18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1187624" y="5768233"/>
            <a:ext cx="7344816" cy="0"/>
          </a:xfrm>
          <a:prstGeom prst="line">
            <a:avLst/>
          </a:prstGeom>
          <a:ln w="254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16"/>
          <p:cNvSpPr>
            <a:spLocks noChangeArrowheads="1"/>
          </p:cNvSpPr>
          <p:nvPr/>
        </p:nvSpPr>
        <p:spPr bwMode="auto">
          <a:xfrm>
            <a:off x="1760416" y="2876570"/>
            <a:ext cx="16583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НАЛОГОВЫЕ 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86" name="Rectangle 16"/>
          <p:cNvSpPr>
            <a:spLocks noChangeArrowheads="1"/>
          </p:cNvSpPr>
          <p:nvPr/>
        </p:nvSpPr>
        <p:spPr bwMode="auto">
          <a:xfrm>
            <a:off x="1766911" y="4701450"/>
            <a:ext cx="16583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НЕНАЛОГОВЫЕ 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87" name="Rectangle 16"/>
          <p:cNvSpPr>
            <a:spLocks noChangeArrowheads="1"/>
          </p:cNvSpPr>
          <p:nvPr/>
        </p:nvSpPr>
        <p:spPr bwMode="auto">
          <a:xfrm>
            <a:off x="6095374" y="2840716"/>
            <a:ext cx="16583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НАЛОГОВЫЕ 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88" name="Rectangle 16"/>
          <p:cNvSpPr>
            <a:spLocks noChangeArrowheads="1"/>
          </p:cNvSpPr>
          <p:nvPr/>
        </p:nvSpPr>
        <p:spPr bwMode="auto">
          <a:xfrm>
            <a:off x="6126830" y="4894461"/>
            <a:ext cx="16583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НЕНАЛОГОВЫЕ 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89" name="Rectangle 16"/>
          <p:cNvSpPr>
            <a:spLocks noChangeArrowheads="1"/>
          </p:cNvSpPr>
          <p:nvPr/>
        </p:nvSpPr>
        <p:spPr bwMode="auto">
          <a:xfrm>
            <a:off x="1689481" y="3555711"/>
            <a:ext cx="16583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6 654,9</a:t>
            </a:r>
            <a:endParaRPr lang="ru-RU" altLang="ru-RU" sz="16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90" name="Rectangle 25"/>
          <p:cNvSpPr>
            <a:spLocks noChangeArrowheads="1"/>
          </p:cNvSpPr>
          <p:nvPr/>
        </p:nvSpPr>
        <p:spPr bwMode="auto">
          <a:xfrm>
            <a:off x="323528" y="692696"/>
            <a:ext cx="15690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509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None/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Arial" charset="0"/>
              </a:rPr>
              <a:t>т</a:t>
            </a:r>
            <a:r>
              <a:rPr lang="ru-RU" altLang="ru-RU" sz="1800" b="1" dirty="0" smtClean="0">
                <a:solidFill>
                  <a:schemeClr val="bg1"/>
                </a:solidFill>
                <a:latin typeface="Arial" charset="0"/>
              </a:rPr>
              <a:t>ыс.</a:t>
            </a:r>
            <a:r>
              <a:rPr lang="ru-RU" altLang="ru-RU" sz="1800" b="1" dirty="0" smtClean="0">
                <a:solidFill>
                  <a:srgbClr val="4BACC6">
                    <a:lumMod val="60000"/>
                    <a:lumOff val="40000"/>
                  </a:srgbClr>
                </a:solidFill>
                <a:latin typeface="Arial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Arial" charset="0"/>
              </a:rPr>
              <a:t>рублей</a:t>
            </a:r>
          </a:p>
        </p:txBody>
      </p:sp>
      <p:sp>
        <p:nvSpPr>
          <p:cNvPr id="91" name="Rectangle 16"/>
          <p:cNvSpPr>
            <a:spLocks noChangeArrowheads="1"/>
          </p:cNvSpPr>
          <p:nvPr/>
        </p:nvSpPr>
        <p:spPr bwMode="auto">
          <a:xfrm>
            <a:off x="6176831" y="3536027"/>
            <a:ext cx="16583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6 757,0</a:t>
            </a:r>
            <a:endParaRPr lang="ru-RU" altLang="ru-RU" sz="16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92" name="Rectangle 16"/>
          <p:cNvSpPr>
            <a:spLocks noChangeArrowheads="1"/>
          </p:cNvSpPr>
          <p:nvPr/>
        </p:nvSpPr>
        <p:spPr bwMode="auto">
          <a:xfrm>
            <a:off x="1813295" y="5306184"/>
            <a:ext cx="16583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1 328,0</a:t>
            </a:r>
            <a:endParaRPr lang="ru-RU" altLang="ru-RU" sz="16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93" name="Rectangle 16"/>
          <p:cNvSpPr>
            <a:spLocks noChangeArrowheads="1"/>
          </p:cNvSpPr>
          <p:nvPr/>
        </p:nvSpPr>
        <p:spPr bwMode="auto">
          <a:xfrm>
            <a:off x="6164017" y="5356002"/>
            <a:ext cx="16583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1 006,0</a:t>
            </a:r>
            <a:endParaRPr lang="ru-RU" altLang="ru-RU" sz="1600" b="1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94" name="Rectangle 16"/>
          <p:cNvSpPr>
            <a:spLocks noChangeArrowheads="1"/>
          </p:cNvSpPr>
          <p:nvPr/>
        </p:nvSpPr>
        <p:spPr bwMode="auto">
          <a:xfrm>
            <a:off x="1760416" y="1628800"/>
            <a:ext cx="16583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7 982,9</a:t>
            </a:r>
            <a:endParaRPr lang="ru-RU" altLang="ru-RU" sz="2400" b="1" dirty="0">
              <a:solidFill>
                <a:prstClr val="white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5" name="Rectangle 16"/>
          <p:cNvSpPr>
            <a:spLocks noChangeArrowheads="1"/>
          </p:cNvSpPr>
          <p:nvPr/>
        </p:nvSpPr>
        <p:spPr bwMode="auto">
          <a:xfrm>
            <a:off x="6216037" y="1721787"/>
            <a:ext cx="16583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7 763,0</a:t>
            </a:r>
            <a:endParaRPr lang="ru-RU" altLang="ru-RU" sz="2400" b="1" dirty="0">
              <a:solidFill>
                <a:prstClr val="white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7" name="AutoShape 21"/>
          <p:cNvSpPr>
            <a:spLocks noChangeArrowheads="1"/>
          </p:cNvSpPr>
          <p:nvPr/>
        </p:nvSpPr>
        <p:spPr bwMode="auto">
          <a:xfrm rot="743737">
            <a:off x="3444685" y="1825566"/>
            <a:ext cx="2726305" cy="715772"/>
          </a:xfrm>
          <a:prstGeom prst="rightArrow">
            <a:avLst>
              <a:gd name="adj1" fmla="val 50000"/>
              <a:gd name="adj2" fmla="val 99227"/>
            </a:avLst>
          </a:prstGeom>
          <a:gradFill rotWithShape="1">
            <a:gsLst>
              <a:gs pos="0">
                <a:srgbClr val="FF3300">
                  <a:alpha val="53998"/>
                </a:srgbClr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prstClr val="white"/>
                </a:solidFill>
                <a:latin typeface="Calibri"/>
              </a:rPr>
              <a:t>Снижение </a:t>
            </a:r>
            <a:r>
              <a:rPr lang="ru-RU" altLang="ru-RU" sz="1400" b="1" dirty="0" smtClean="0">
                <a:solidFill>
                  <a:prstClr val="white"/>
                </a:solidFill>
                <a:latin typeface="Calibri"/>
              </a:rPr>
              <a:t>219,9 тыс. </a:t>
            </a:r>
            <a:r>
              <a:rPr lang="ru-RU" altLang="ru-RU" sz="1400" b="1" dirty="0">
                <a:solidFill>
                  <a:prstClr val="white"/>
                </a:solidFill>
                <a:latin typeface="Calibri"/>
              </a:rPr>
              <a:t>рублей</a:t>
            </a:r>
          </a:p>
        </p:txBody>
      </p:sp>
      <p:sp>
        <p:nvSpPr>
          <p:cNvPr id="99" name="Равнобедренный треугольник 98"/>
          <p:cNvSpPr/>
          <p:nvPr/>
        </p:nvSpPr>
        <p:spPr>
          <a:xfrm rot="10800000" flipV="1">
            <a:off x="3644685" y="3863061"/>
            <a:ext cx="288925" cy="161925"/>
          </a:xfrm>
          <a:prstGeom prst="triangle">
            <a:avLst/>
          </a:prstGeom>
          <a:gradFill rotWithShape="1">
            <a:gsLst>
              <a:gs pos="0">
                <a:srgbClr val="FF3300">
                  <a:alpha val="53998"/>
                </a:srgbClr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ru-RU" sz="14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0" name="Равнобедренный треугольник 99"/>
          <p:cNvSpPr/>
          <p:nvPr/>
        </p:nvSpPr>
        <p:spPr>
          <a:xfrm rot="10800000">
            <a:off x="3612132" y="4983171"/>
            <a:ext cx="288925" cy="161925"/>
          </a:xfrm>
          <a:prstGeom prst="triangle">
            <a:avLst/>
          </a:prstGeom>
          <a:gradFill rotWithShape="1">
            <a:gsLst>
              <a:gs pos="0">
                <a:srgbClr val="FF3300">
                  <a:alpha val="53998"/>
                </a:srgbClr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ru-RU" sz="14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1" name="Rectangle 16"/>
          <p:cNvSpPr>
            <a:spLocks noChangeArrowheads="1"/>
          </p:cNvSpPr>
          <p:nvPr/>
        </p:nvSpPr>
        <p:spPr bwMode="auto">
          <a:xfrm>
            <a:off x="3901056" y="3749105"/>
            <a:ext cx="20213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102,1 тыс. </a:t>
            </a:r>
            <a:r>
              <a:rPr lang="ru-RU" altLang="ru-RU" sz="14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рублей  или </a:t>
            </a:r>
            <a:r>
              <a:rPr lang="ru-RU" altLang="ru-RU" sz="14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0,98 </a:t>
            </a:r>
            <a:r>
              <a:rPr lang="ru-RU" altLang="ru-RU" sz="14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%</a:t>
            </a:r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3920538" y="4913769"/>
            <a:ext cx="21748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322,0 тыс. </a:t>
            </a:r>
            <a:r>
              <a:rPr lang="ru-RU" altLang="ru-RU" sz="14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рублей  или </a:t>
            </a:r>
            <a:r>
              <a:rPr lang="ru-RU" altLang="ru-RU" sz="1400" b="1" dirty="0" smtClean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0,75 </a:t>
            </a:r>
            <a:r>
              <a:rPr lang="ru-RU" altLang="ru-RU" sz="1400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836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3" descr="Картинки по запросу синий фон к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868908"/>
            <a:ext cx="9188450" cy="598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7938" y="9213"/>
            <a:ext cx="9151938" cy="948417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31246" name="Group 17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95065086"/>
              </p:ext>
            </p:extLst>
          </p:nvPr>
        </p:nvGraphicFramePr>
        <p:xfrm>
          <a:off x="250826" y="1234298"/>
          <a:ext cx="8588375" cy="4766035"/>
        </p:xfrm>
        <a:graphic>
          <a:graphicData uri="http://schemas.openxmlformats.org/drawingml/2006/table">
            <a:tbl>
              <a:tblPr/>
              <a:tblGrid>
                <a:gridCol w="3835400"/>
                <a:gridCol w="936625"/>
                <a:gridCol w="935038"/>
                <a:gridCol w="936625"/>
                <a:gridCol w="936625"/>
                <a:gridCol w="1008062"/>
              </a:tblGrid>
              <a:tr h="5194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Наименование 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оценка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прогноз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</a:tr>
              <a:tr h="3911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11 678,3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16 768,4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13 714,1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13 861,0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14 535,0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5203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609,6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384,5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350,2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386,7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423,7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609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75,8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52,0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168,6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122,0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122,0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911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12 830,9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11 431,9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9 546,7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7 152,0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6 014,4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055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ДОРОЖНОЕ ХОЗЯЙСТВО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4 117,2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5 146,9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3 698,0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3 844,0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3 844,03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911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7 769,0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8 820,0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8 863,0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4 853,1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4 911,3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055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303,5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313,5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303,5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303,5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303,5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911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7 722,2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6 808,0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6 967,0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4 193,4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4 233,9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911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3 083,9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2 778,3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1 593,4 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881,3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578,9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05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УСЛОВНО УТВЕРЖДЕННЫЕ РАССХОДЫ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1 053,3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1 984,6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055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48 190,4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52 503,5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45 204,5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36 650,2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36 951,4</a:t>
                      </a:r>
                    </a:p>
                  </a:txBody>
                  <a:tcPr marT="45829" marB="4582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6430" name="Rectangle 322"/>
          <p:cNvSpPr>
            <a:spLocks noChangeArrowheads="1"/>
          </p:cNvSpPr>
          <p:nvPr/>
        </p:nvSpPr>
        <p:spPr bwMode="auto">
          <a:xfrm>
            <a:off x="167680" y="491384"/>
            <a:ext cx="1524000" cy="40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т</a:t>
            </a:r>
            <a:r>
              <a:rPr lang="ru-RU" altLang="ru-RU" sz="1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ыс. </a:t>
            </a:r>
            <a:r>
              <a:rPr lang="ru-RU" altLang="ru-RU" sz="1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рублей</a:t>
            </a:r>
            <a:r>
              <a:rPr lang="ru-RU" altLang="ru-RU" sz="2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2388" y="80606"/>
            <a:ext cx="8626075" cy="468074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2000" b="1" kern="1200" dirty="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Times New Roman"/>
              </a:rPr>
              <a:t>СТРУКТУРА РАСХОДОВ </a:t>
            </a:r>
            <a:r>
              <a:rPr lang="ru-RU" sz="2000" b="1" dirty="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Times New Roman"/>
              </a:rPr>
              <a:t>МУНИЦИПАЛЬНОГО</a:t>
            </a:r>
            <a:r>
              <a:rPr lang="ru-RU" sz="2000" b="1" kern="1200" dirty="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Times New Roman"/>
              </a:rPr>
              <a:t> БЮДЖЕТА ПО РАЗДЕЛАМ </a:t>
            </a:r>
            <a:endParaRPr lang="ru-RU" sz="1800" dirty="0">
              <a:latin typeface="Calibri" panose="020F050202020403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7504" y="101920"/>
            <a:ext cx="0" cy="44676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778726"/>
      </p:ext>
    </p:extLst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38610E43-811B-4216-AC38-264095C8C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18864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2A9B814-E557-40D3-8761-B96D8D6A44A5}"/>
              </a:ext>
            </a:extLst>
          </p:cNvPr>
          <p:cNvSpPr/>
          <p:nvPr/>
        </p:nvSpPr>
        <p:spPr>
          <a:xfrm>
            <a:off x="0" y="-27384"/>
            <a:ext cx="9144000" cy="68160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39939" name="AutoShape 6"/>
          <p:cNvSpPr>
            <a:spLocks noChangeArrowheads="1"/>
          </p:cNvSpPr>
          <p:nvPr/>
        </p:nvSpPr>
        <p:spPr bwMode="auto">
          <a:xfrm>
            <a:off x="3563941" y="5182095"/>
            <a:ext cx="2016125" cy="1446722"/>
          </a:xfrm>
          <a:prstGeom prst="can">
            <a:avLst>
              <a:gd name="adj" fmla="val 16407"/>
            </a:avLst>
          </a:prstGeom>
          <a:solidFill>
            <a:srgbClr val="F68620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Calibri" pitchFamily="34" charset="0"/>
                <a:cs typeface="Times New Roman" pitchFamily="18" charset="0"/>
              </a:rPr>
              <a:t>Субсидии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0">
                <a:latin typeface="Calibri" pitchFamily="34" charset="0"/>
                <a:cs typeface="Times New Roman" pitchFamily="18" charset="0"/>
              </a:rPr>
              <a:t>от латинского </a:t>
            </a:r>
            <a:r>
              <a:rPr lang="en-US" altLang="ru-RU" sz="1400" b="0" i="1">
                <a:latin typeface="Calibri" pitchFamily="34" charset="0"/>
                <a:cs typeface="Times New Roman" pitchFamily="18" charset="0"/>
              </a:rPr>
              <a:t>Subsidium</a:t>
            </a:r>
            <a:r>
              <a:rPr lang="ru-RU" altLang="ru-RU" sz="1400" b="0" i="1">
                <a:latin typeface="Calibri" pitchFamily="34" charset="0"/>
                <a:cs typeface="Times New Roman" pitchFamily="18" charset="0"/>
              </a:rPr>
              <a:t> 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0">
                <a:latin typeface="Calibri" pitchFamily="34" charset="0"/>
                <a:cs typeface="Times New Roman" pitchFamily="18" charset="0"/>
              </a:rPr>
              <a:t>поддержка</a:t>
            </a:r>
          </a:p>
        </p:txBody>
      </p:sp>
      <p:sp>
        <p:nvSpPr>
          <p:cNvPr id="39940" name="AutoShape 7"/>
          <p:cNvSpPr>
            <a:spLocks noChangeArrowheads="1"/>
          </p:cNvSpPr>
          <p:nvPr/>
        </p:nvSpPr>
        <p:spPr bwMode="auto">
          <a:xfrm>
            <a:off x="3581400" y="3657388"/>
            <a:ext cx="1981200" cy="1371918"/>
          </a:xfrm>
          <a:prstGeom prst="can">
            <a:avLst>
              <a:gd name="adj" fmla="val 16667"/>
            </a:avLst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Calibri" pitchFamily="34" charset="0"/>
                <a:cs typeface="Times New Roman" pitchFamily="18" charset="0"/>
              </a:rPr>
              <a:t>Субвенции</a:t>
            </a:r>
            <a:r>
              <a:rPr lang="ru-RU" altLang="ru-RU" sz="2400" b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0">
                <a:latin typeface="Calibri" pitchFamily="34" charset="0"/>
                <a:cs typeface="Times New Roman" pitchFamily="18" charset="0"/>
              </a:rPr>
              <a:t>от латинского </a:t>
            </a:r>
            <a:r>
              <a:rPr lang="en-US" altLang="ru-RU" sz="1400" b="0" i="1">
                <a:latin typeface="Calibri" pitchFamily="34" charset="0"/>
                <a:cs typeface="Times New Roman" pitchFamily="18" charset="0"/>
              </a:rPr>
              <a:t>Subvenire</a:t>
            </a:r>
            <a:r>
              <a:rPr lang="ru-RU" altLang="ru-RU" sz="1400" b="0">
                <a:latin typeface="Calibri" pitchFamily="34" charset="0"/>
                <a:cs typeface="Times New Roman" pitchFamily="18" charset="0"/>
              </a:rPr>
              <a:t> 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0">
                <a:latin typeface="Calibri" pitchFamily="34" charset="0"/>
                <a:cs typeface="Times New Roman" pitchFamily="18" charset="0"/>
              </a:rPr>
              <a:t>приходить на помощь</a:t>
            </a:r>
          </a:p>
        </p:txBody>
      </p:sp>
      <p:sp>
        <p:nvSpPr>
          <p:cNvPr id="39941" name="AutoShape 8"/>
          <p:cNvSpPr>
            <a:spLocks noChangeArrowheads="1"/>
          </p:cNvSpPr>
          <p:nvPr/>
        </p:nvSpPr>
        <p:spPr bwMode="auto">
          <a:xfrm>
            <a:off x="3581400" y="2134278"/>
            <a:ext cx="1981200" cy="1370326"/>
          </a:xfrm>
          <a:prstGeom prst="can">
            <a:avLst>
              <a:gd name="adj" fmla="val 14583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Calibri" pitchFamily="34" charset="0"/>
                <a:cs typeface="Times New Roman" pitchFamily="18" charset="0"/>
              </a:rPr>
              <a:t>Дотации </a:t>
            </a:r>
            <a:r>
              <a:rPr lang="ru-RU" altLang="ru-RU" sz="2400" b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0">
                <a:latin typeface="Calibri" pitchFamily="34" charset="0"/>
                <a:cs typeface="Times New Roman" pitchFamily="18" charset="0"/>
              </a:rPr>
              <a:t>от латинского </a:t>
            </a:r>
            <a:r>
              <a:rPr lang="en-US" altLang="ru-RU" sz="1400" b="0" i="1">
                <a:latin typeface="Calibri" pitchFamily="34" charset="0"/>
                <a:cs typeface="Times New Roman" pitchFamily="18" charset="0"/>
              </a:rPr>
              <a:t>Dotatio</a:t>
            </a:r>
            <a:r>
              <a:rPr lang="ru-RU" altLang="ru-RU" sz="1400" b="0">
                <a:latin typeface="Calibri" pitchFamily="34" charset="0"/>
                <a:cs typeface="Times New Roman" pitchFamily="18" charset="0"/>
              </a:rPr>
              <a:t> —</a:t>
            </a:r>
            <a:br>
              <a:rPr lang="ru-RU" altLang="ru-RU" sz="1400" b="0">
                <a:latin typeface="Calibri" pitchFamily="34" charset="0"/>
                <a:cs typeface="Times New Roman" pitchFamily="18" charset="0"/>
              </a:rPr>
            </a:br>
            <a:r>
              <a:rPr lang="ru-RU" altLang="ru-RU" sz="1400" b="0">
                <a:latin typeface="Calibri" pitchFamily="34" charset="0"/>
                <a:cs typeface="Times New Roman" pitchFamily="18" charset="0"/>
              </a:rPr>
              <a:t>дар, пожертвование</a:t>
            </a:r>
          </a:p>
        </p:txBody>
      </p:sp>
      <p:sp>
        <p:nvSpPr>
          <p:cNvPr id="39942" name="Rectangle 2"/>
          <p:cNvSpPr>
            <a:spLocks noChangeArrowheads="1"/>
          </p:cNvSpPr>
          <p:nvPr/>
        </p:nvSpPr>
        <p:spPr bwMode="auto">
          <a:xfrm>
            <a:off x="6172200" y="2550510"/>
            <a:ext cx="2514600" cy="832382"/>
          </a:xfrm>
          <a:prstGeom prst="rect">
            <a:avLst/>
          </a:prstGeom>
          <a:solidFill>
            <a:srgbClr val="92D05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Вы даете своему ребенку деньги на «карманные расходы»</a:t>
            </a:r>
            <a:r>
              <a:rPr lang="ru-RU" altLang="ru-RU" sz="1600" b="0">
                <a:latin typeface="Calibri" pitchFamily="34" charset="0"/>
                <a:ea typeface="PT Sans" pitchFamily="34" charset="-52"/>
                <a:cs typeface="Times New Roman" pitchFamily="18" charset="0"/>
              </a:rPr>
              <a:t>  </a:t>
            </a:r>
          </a:p>
        </p:txBody>
      </p:sp>
      <p:sp>
        <p:nvSpPr>
          <p:cNvPr id="39943" name="Rectangle 2"/>
          <p:cNvSpPr>
            <a:spLocks noChangeArrowheads="1"/>
          </p:cNvSpPr>
          <p:nvPr/>
        </p:nvSpPr>
        <p:spPr bwMode="auto">
          <a:xfrm>
            <a:off x="6172200" y="3810182"/>
            <a:ext cx="2514600" cy="1080665"/>
          </a:xfrm>
          <a:prstGeom prst="rect">
            <a:avLst/>
          </a:prstGeom>
          <a:solidFill>
            <a:srgbClr val="66CCFF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Вы даете своему ребенку деньги и посылаете его </a:t>
            </a:r>
            <a:b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</a:b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в магазин купить продукты строго по списку</a:t>
            </a:r>
            <a:r>
              <a:rPr lang="ru-RU" altLang="ru-RU" sz="1600" b="0" u="sng">
                <a:latin typeface="Calibri" pitchFamily="34" charset="0"/>
                <a:ea typeface="PT Sans" pitchFamily="34" charset="-52"/>
                <a:cs typeface="Times New Roman" pitchFamily="18" charset="0"/>
              </a:rPr>
              <a:t> </a:t>
            </a:r>
            <a:r>
              <a:rPr lang="ru-RU" altLang="ru-RU" sz="1600" b="0">
                <a:latin typeface="Calibri" pitchFamily="34" charset="0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39944" name="Rectangle 2"/>
          <p:cNvSpPr>
            <a:spLocks noChangeArrowheads="1"/>
          </p:cNvSpPr>
          <p:nvPr/>
        </p:nvSpPr>
        <p:spPr bwMode="auto">
          <a:xfrm>
            <a:off x="6172200" y="5333298"/>
            <a:ext cx="2514600" cy="1327355"/>
          </a:xfrm>
          <a:prstGeom prst="rect">
            <a:avLst/>
          </a:prstGeom>
          <a:solidFill>
            <a:srgbClr val="F686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  <p:sp>
        <p:nvSpPr>
          <p:cNvPr id="39945" name="Rectangle 2"/>
          <p:cNvSpPr>
            <a:spLocks noChangeArrowheads="1"/>
          </p:cNvSpPr>
          <p:nvPr/>
        </p:nvSpPr>
        <p:spPr bwMode="auto">
          <a:xfrm>
            <a:off x="304800" y="2361869"/>
            <a:ext cx="2667000" cy="1080665"/>
          </a:xfrm>
          <a:prstGeom prst="rect">
            <a:avLst/>
          </a:prstGeom>
          <a:solidFill>
            <a:srgbClr val="88BB39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Предоставляются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на безвозвратной основе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на первоочередные расходы</a:t>
            </a:r>
            <a:r>
              <a:rPr lang="ru-RU" altLang="ru-RU" sz="1600" b="0">
                <a:latin typeface="Calibri" pitchFamily="34" charset="0"/>
                <a:ea typeface="PT Sans" pitchFamily="34" charset="-52"/>
                <a:cs typeface="Times New Roman" pitchFamily="18" charset="0"/>
              </a:rPr>
              <a:t>  </a:t>
            </a:r>
          </a:p>
        </p:txBody>
      </p:sp>
      <p:sp>
        <p:nvSpPr>
          <p:cNvPr id="39946" name="Rectangle 2"/>
          <p:cNvSpPr>
            <a:spLocks noChangeArrowheads="1"/>
          </p:cNvSpPr>
          <p:nvPr/>
        </p:nvSpPr>
        <p:spPr bwMode="auto">
          <a:xfrm>
            <a:off x="304800" y="3810182"/>
            <a:ext cx="2667000" cy="1080665"/>
          </a:xfrm>
          <a:prstGeom prst="rect">
            <a:avLst/>
          </a:prstGeom>
          <a:solidFill>
            <a:srgbClr val="66CCFF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Предоставляются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на финансирование полномочий другого уровня бюджета</a:t>
            </a:r>
            <a:r>
              <a:rPr lang="ru-RU" altLang="ru-RU" sz="1600" b="0">
                <a:latin typeface="Calibri" pitchFamily="34" charset="0"/>
                <a:ea typeface="PT Sans" pitchFamily="34" charset="-52"/>
                <a:cs typeface="Times New Roman" pitchFamily="18" charset="0"/>
              </a:rPr>
              <a:t>  </a:t>
            </a:r>
          </a:p>
        </p:txBody>
      </p:sp>
      <p:sp>
        <p:nvSpPr>
          <p:cNvPr id="39947" name="Rectangle 2"/>
          <p:cNvSpPr>
            <a:spLocks noChangeArrowheads="1"/>
          </p:cNvSpPr>
          <p:nvPr/>
        </p:nvSpPr>
        <p:spPr bwMode="auto">
          <a:xfrm>
            <a:off x="304800" y="5333293"/>
            <a:ext cx="2667000" cy="1080664"/>
          </a:xfrm>
          <a:prstGeom prst="rect">
            <a:avLst/>
          </a:prstGeom>
          <a:solidFill>
            <a:srgbClr val="F686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Предоставляются </a:t>
            </a:r>
            <a:b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</a:b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на условиях долевого софинансирования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chemeClr val="bg1"/>
                </a:solidFill>
                <a:latin typeface="Calibri" pitchFamily="34" charset="0"/>
                <a:ea typeface="PT Sans" pitchFamily="34" charset="-52"/>
                <a:cs typeface="Times New Roman" pitchFamily="18" charset="0"/>
              </a:rPr>
              <a:t>из других бюджетов</a:t>
            </a:r>
            <a:r>
              <a:rPr lang="ru-RU" altLang="ru-RU" sz="1600" b="0">
                <a:latin typeface="Calibri" pitchFamily="34" charset="0"/>
                <a:ea typeface="PT Sans" pitchFamily="34" charset="-52"/>
                <a:cs typeface="Times New Roman" pitchFamily="18" charset="0"/>
              </a:rPr>
              <a:t>   </a:t>
            </a:r>
          </a:p>
        </p:txBody>
      </p:sp>
      <p:sp>
        <p:nvSpPr>
          <p:cNvPr id="39948" name="AutoShape 18"/>
          <p:cNvSpPr>
            <a:spLocks noChangeArrowheads="1"/>
          </p:cNvSpPr>
          <p:nvPr/>
        </p:nvSpPr>
        <p:spPr bwMode="auto">
          <a:xfrm>
            <a:off x="3048000" y="2514653"/>
            <a:ext cx="457200" cy="380382"/>
          </a:xfrm>
          <a:prstGeom prst="leftArrow">
            <a:avLst>
              <a:gd name="adj1" fmla="val 50000"/>
              <a:gd name="adj2" fmla="val 5248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2425" name="Rectangle 2"/>
          <p:cNvSpPr>
            <a:spLocks noChangeArrowheads="1"/>
          </p:cNvSpPr>
          <p:nvPr/>
        </p:nvSpPr>
        <p:spPr bwMode="auto">
          <a:xfrm>
            <a:off x="6156325" y="2015742"/>
            <a:ext cx="2514600" cy="58569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>
                <a:ea typeface="PT Sans" pitchFamily="34" charset="-52"/>
                <a:cs typeface="Times New Roman" pitchFamily="18" charset="0"/>
              </a:rPr>
              <a:t>Пример из семейного бюджета </a:t>
            </a:r>
          </a:p>
        </p:txBody>
      </p:sp>
      <p:sp>
        <p:nvSpPr>
          <p:cNvPr id="39950" name="AutoShape 18"/>
          <p:cNvSpPr>
            <a:spLocks noChangeArrowheads="1"/>
          </p:cNvSpPr>
          <p:nvPr/>
        </p:nvSpPr>
        <p:spPr bwMode="auto">
          <a:xfrm>
            <a:off x="3048000" y="4039360"/>
            <a:ext cx="457200" cy="380382"/>
          </a:xfrm>
          <a:prstGeom prst="leftArrow">
            <a:avLst>
              <a:gd name="adj1" fmla="val 50000"/>
              <a:gd name="adj2" fmla="val 5248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951" name="AutoShape 18"/>
          <p:cNvSpPr>
            <a:spLocks noChangeArrowheads="1"/>
          </p:cNvSpPr>
          <p:nvPr/>
        </p:nvSpPr>
        <p:spPr bwMode="auto">
          <a:xfrm>
            <a:off x="3048000" y="5562476"/>
            <a:ext cx="457200" cy="380381"/>
          </a:xfrm>
          <a:prstGeom prst="leftArrow">
            <a:avLst>
              <a:gd name="adj1" fmla="val 50000"/>
              <a:gd name="adj2" fmla="val 5248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952" name="AutoShape 18"/>
          <p:cNvSpPr>
            <a:spLocks noChangeArrowheads="1"/>
          </p:cNvSpPr>
          <p:nvPr/>
        </p:nvSpPr>
        <p:spPr bwMode="auto">
          <a:xfrm flipH="1">
            <a:off x="5638800" y="2514653"/>
            <a:ext cx="457200" cy="380382"/>
          </a:xfrm>
          <a:prstGeom prst="leftArrow">
            <a:avLst>
              <a:gd name="adj1" fmla="val 50000"/>
              <a:gd name="adj2" fmla="val 5248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953" name="AutoShape 18"/>
          <p:cNvSpPr>
            <a:spLocks noChangeArrowheads="1"/>
          </p:cNvSpPr>
          <p:nvPr/>
        </p:nvSpPr>
        <p:spPr bwMode="auto">
          <a:xfrm flipH="1">
            <a:off x="5638800" y="4039360"/>
            <a:ext cx="457200" cy="380382"/>
          </a:xfrm>
          <a:prstGeom prst="leftArrow">
            <a:avLst>
              <a:gd name="adj1" fmla="val 50000"/>
              <a:gd name="adj2" fmla="val 5248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 flipH="1">
            <a:off x="5638800" y="5562476"/>
            <a:ext cx="457200" cy="380381"/>
          </a:xfrm>
          <a:prstGeom prst="leftArrow">
            <a:avLst>
              <a:gd name="adj1" fmla="val 50000"/>
              <a:gd name="adj2" fmla="val 5248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955" name="Rectangle 24"/>
          <p:cNvSpPr>
            <a:spLocks noChangeArrowheads="1"/>
          </p:cNvSpPr>
          <p:nvPr/>
        </p:nvSpPr>
        <p:spPr bwMode="auto">
          <a:xfrm>
            <a:off x="2676535" y="1395792"/>
            <a:ext cx="3744913" cy="431310"/>
          </a:xfrm>
          <a:prstGeom prst="rect">
            <a:avLst/>
          </a:prstGeom>
          <a:gradFill rotWithShape="1">
            <a:gsLst>
              <a:gs pos="0">
                <a:srgbClr val="33CCFF">
                  <a:alpha val="37000"/>
                </a:srgbClr>
              </a:gs>
              <a:gs pos="100000">
                <a:srgbClr val="33CC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956" name="Rectangle 25"/>
          <p:cNvSpPr>
            <a:spLocks noChangeArrowheads="1"/>
          </p:cNvSpPr>
          <p:nvPr/>
        </p:nvSpPr>
        <p:spPr bwMode="auto">
          <a:xfrm>
            <a:off x="3121025" y="1426031"/>
            <a:ext cx="28440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Виды финансовой помощи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685960"/>
            <a:ext cx="9144000" cy="709832"/>
          </a:xfrm>
          <a:prstGeom prst="rect">
            <a:avLst/>
          </a:prstGeom>
          <a:solidFill>
            <a:schemeClr val="accent5">
              <a:alpha val="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000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Это денежные средства, передаваемые из одного бюджета бюджетной системы Российской Федерации другому бюджету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8229600" cy="39152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  <a:t>ЧТО ТАКОЕ МЕЖБЮДЖЕТНЫЕ ТРАНСФЕРТЫ?</a:t>
            </a:r>
            <a:endParaRPr lang="ru-RU" sz="2000" dirty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AAAF0F74-91D3-408B-8931-98832ABFCE69}"/>
              </a:ext>
            </a:extLst>
          </p:cNvPr>
          <p:cNvCxnSpPr>
            <a:cxnSpLocks/>
          </p:cNvCxnSpPr>
          <p:nvPr/>
        </p:nvCxnSpPr>
        <p:spPr>
          <a:xfrm>
            <a:off x="179512" y="35208"/>
            <a:ext cx="0" cy="47294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9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3" descr="Картинки по запросу синий фон к презентации">
            <a:extLst>
              <a:ext uri="{FF2B5EF4-FFF2-40B4-BE49-F238E27FC236}">
                <a16:creationId xmlns:a16="http://schemas.microsoft.com/office/drawing/2014/main" xmlns="" id="{A1F3DE7F-B3B7-403B-945B-3E20C0A23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352" y="-67896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14B2AD62-6E25-44C3-973A-0225E7F82EA8}"/>
              </a:ext>
            </a:extLst>
          </p:cNvPr>
          <p:cNvSpPr/>
          <p:nvPr/>
        </p:nvSpPr>
        <p:spPr>
          <a:xfrm>
            <a:off x="0" y="-27384"/>
            <a:ext cx="9144000" cy="1332457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40" name="Скругленный прямоугольник 4">
            <a:extLst>
              <a:ext uri="{FF2B5EF4-FFF2-40B4-BE49-F238E27FC236}">
                <a16:creationId xmlns:a16="http://schemas.microsoft.com/office/drawing/2014/main" xmlns="" id="{D1640ACF-7D73-4E3E-8CFE-E14B4524E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352" y="900296"/>
            <a:ext cx="2351088" cy="44267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en-US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5D58A2C0-467E-4960-8D59-433CDFD8544D}"/>
              </a:ext>
            </a:extLst>
          </p:cNvPr>
          <p:cNvCxnSpPr>
            <a:cxnSpLocks/>
          </p:cNvCxnSpPr>
          <p:nvPr/>
        </p:nvCxnSpPr>
        <p:spPr>
          <a:xfrm>
            <a:off x="179512" y="70398"/>
            <a:ext cx="0" cy="116266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1" name="AutoShape 34" descr="Картинки по запросу комсомольска-на-амуре"/>
          <p:cNvSpPr>
            <a:spLocks noChangeAspect="1" noChangeArrowheads="1"/>
          </p:cNvSpPr>
          <p:nvPr/>
        </p:nvSpPr>
        <p:spPr bwMode="auto">
          <a:xfrm>
            <a:off x="3582988" y="2621287"/>
            <a:ext cx="304800" cy="3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40974" name="Скругленный прямоугольник 4"/>
          <p:cNvSpPr>
            <a:spLocks noChangeArrowheads="1"/>
          </p:cNvSpPr>
          <p:nvPr/>
        </p:nvSpPr>
        <p:spPr bwMode="auto">
          <a:xfrm>
            <a:off x="539750" y="2344358"/>
            <a:ext cx="1800225" cy="47428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60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75" name="Скругленный прямоугольник 4"/>
          <p:cNvSpPr>
            <a:spLocks noChangeArrowheads="1"/>
          </p:cNvSpPr>
          <p:nvPr/>
        </p:nvSpPr>
        <p:spPr bwMode="auto">
          <a:xfrm>
            <a:off x="179388" y="3321570"/>
            <a:ext cx="2305050" cy="47587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60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76" name="Скругленный прямоугольник 4"/>
          <p:cNvSpPr>
            <a:spLocks noChangeArrowheads="1"/>
          </p:cNvSpPr>
          <p:nvPr/>
        </p:nvSpPr>
        <p:spPr bwMode="auto">
          <a:xfrm>
            <a:off x="95250" y="4639376"/>
            <a:ext cx="2311400" cy="905593"/>
          </a:xfrm>
          <a:prstGeom prst="roundRect">
            <a:avLst>
              <a:gd name="adj" fmla="val 1456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2482850" y="6152942"/>
            <a:ext cx="1671638" cy="48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860" tIns="41930" rIns="83860" bIns="41930">
            <a:spAutoFit/>
          </a:bodyPr>
          <a:lstStyle/>
          <a:p>
            <a:pPr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202</a:t>
            </a:r>
            <a:r>
              <a:rPr lang="ru-RU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4 </a:t>
            </a:r>
            <a:r>
              <a:rPr lang="ru-RU" sz="2600" i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год</a:t>
            </a: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4895850" y="6160901"/>
            <a:ext cx="1692374" cy="4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860" tIns="41930" rIns="83860" bIns="41930">
            <a:spAutoFit/>
          </a:bodyPr>
          <a:lstStyle/>
          <a:p>
            <a:pPr>
              <a:defRPr/>
            </a:pPr>
            <a:r>
              <a:rPr lang="en-US" sz="2600" i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20</a:t>
            </a:r>
            <a:r>
              <a:rPr lang="ru-RU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25</a:t>
            </a: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600" i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год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6875464" y="6160901"/>
            <a:ext cx="1873000" cy="4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860" tIns="41930" rIns="83860" bIns="41930">
            <a:spAutoFit/>
          </a:bodyPr>
          <a:lstStyle/>
          <a:p>
            <a:pPr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202</a:t>
            </a:r>
            <a:r>
              <a:rPr lang="ru-RU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6</a:t>
            </a: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600" i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год</a:t>
            </a:r>
          </a:p>
        </p:txBody>
      </p:sp>
      <p:sp>
        <p:nvSpPr>
          <p:cNvPr id="40987" name="Rectangle 68"/>
          <p:cNvSpPr>
            <a:spLocks noChangeArrowheads="1"/>
          </p:cNvSpPr>
          <p:nvPr/>
        </p:nvSpPr>
        <p:spPr bwMode="auto">
          <a:xfrm>
            <a:off x="2339975" y="1385877"/>
            <a:ext cx="1589088" cy="53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ru-RU" altLang="ru-RU" sz="2900" i="1" dirty="0" smtClean="0">
                <a:solidFill>
                  <a:srgbClr val="FF0000"/>
                </a:solidFill>
                <a:latin typeface="Calibri" pitchFamily="34" charset="0"/>
              </a:rPr>
              <a:t>37 441,5</a:t>
            </a:r>
            <a:endParaRPr lang="ru-RU" altLang="ru-RU" sz="29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988" name="Rectangle 68"/>
          <p:cNvSpPr>
            <a:spLocks noChangeArrowheads="1"/>
          </p:cNvSpPr>
          <p:nvPr/>
        </p:nvSpPr>
        <p:spPr bwMode="auto">
          <a:xfrm>
            <a:off x="4716016" y="1457885"/>
            <a:ext cx="1571626" cy="53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ru-RU" altLang="ru-RU" sz="2900" i="1" dirty="0" smtClean="0">
                <a:solidFill>
                  <a:srgbClr val="FF0000"/>
                </a:solidFill>
                <a:latin typeface="Calibri" pitchFamily="34" charset="0"/>
              </a:rPr>
              <a:t>28 675 ,2</a:t>
            </a:r>
            <a:endParaRPr lang="ru-RU" altLang="ru-RU" sz="29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989" name="Rectangle 68"/>
          <p:cNvSpPr>
            <a:spLocks noChangeArrowheads="1"/>
          </p:cNvSpPr>
          <p:nvPr/>
        </p:nvSpPr>
        <p:spPr bwMode="auto">
          <a:xfrm>
            <a:off x="6804248" y="1457885"/>
            <a:ext cx="1728787" cy="53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ru-RU" altLang="ru-RU" sz="2900" i="1" dirty="0" smtClean="0">
                <a:solidFill>
                  <a:srgbClr val="FF0000"/>
                </a:solidFill>
                <a:latin typeface="Calibri" pitchFamily="34" charset="0"/>
              </a:rPr>
              <a:t>28 913,8</a:t>
            </a:r>
            <a:endParaRPr lang="ru-RU" altLang="ru-RU" sz="29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179388" y="1804311"/>
            <a:ext cx="2128838" cy="40934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Дотация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 smtClean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Субвенции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dirty="0" smtClean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dirty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dirty="0">
              <a:solidFill>
                <a:srgbClr val="00B0F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solidFill>
                  <a:srgbClr val="92D050"/>
                </a:solidFill>
                <a:latin typeface="Calibri" pitchFamily="34" charset="0"/>
                <a:cs typeface="Times New Roman" pitchFamily="18" charset="0"/>
              </a:rPr>
              <a:t>Субсидии</a:t>
            </a:r>
            <a:endParaRPr lang="ru-RU" altLang="ru-RU" sz="1600" dirty="0">
              <a:solidFill>
                <a:srgbClr val="92D05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Трансферты</a:t>
            </a:r>
            <a:endParaRPr lang="ru-RU" altLang="ru-RU" sz="2400" b="1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96" name="AutoShape 7"/>
          <p:cNvSpPr>
            <a:spLocks noChangeArrowheads="1"/>
          </p:cNvSpPr>
          <p:nvPr/>
        </p:nvSpPr>
        <p:spPr bwMode="auto">
          <a:xfrm>
            <a:off x="2366963" y="4102660"/>
            <a:ext cx="1512887" cy="621169"/>
          </a:xfrm>
          <a:prstGeom prst="can">
            <a:avLst>
              <a:gd name="adj" fmla="val 3568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>
              <a:latin typeface="Calibri" pitchFamily="34" charset="0"/>
            </a:endParaRPr>
          </a:p>
        </p:txBody>
      </p:sp>
      <p:sp>
        <p:nvSpPr>
          <p:cNvPr id="40997" name="AutoShape 34" descr="Картинки по запросу комсомольска-на-амуре"/>
          <p:cNvSpPr>
            <a:spLocks noChangeAspect="1" noChangeArrowheads="1"/>
          </p:cNvSpPr>
          <p:nvPr/>
        </p:nvSpPr>
        <p:spPr bwMode="auto">
          <a:xfrm>
            <a:off x="3598863" y="3477543"/>
            <a:ext cx="304800" cy="30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40998" name="Скругленный прямоугольник 4"/>
          <p:cNvSpPr>
            <a:spLocks noChangeArrowheads="1"/>
          </p:cNvSpPr>
          <p:nvPr/>
        </p:nvSpPr>
        <p:spPr bwMode="auto">
          <a:xfrm>
            <a:off x="2328491" y="4293096"/>
            <a:ext cx="1595437" cy="47428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396,9</a:t>
            </a: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001" name="AutoShape 7"/>
          <p:cNvSpPr>
            <a:spLocks noChangeArrowheads="1"/>
          </p:cNvSpPr>
          <p:nvPr/>
        </p:nvSpPr>
        <p:spPr bwMode="auto">
          <a:xfrm>
            <a:off x="2366964" y="3199992"/>
            <a:ext cx="1512887" cy="359516"/>
          </a:xfrm>
          <a:prstGeom prst="can">
            <a:avLst>
              <a:gd name="adj" fmla="val 16667"/>
            </a:avLst>
          </a:prstGeom>
          <a:gradFill rotWithShape="1">
            <a:gsLst>
              <a:gs pos="0">
                <a:srgbClr val="0099FF">
                  <a:alpha val="74001"/>
                </a:srgbClr>
              </a:gs>
              <a:gs pos="100000">
                <a:srgbClr val="00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>
              <a:latin typeface="Calibri" pitchFamily="34" charset="0"/>
            </a:endParaRPr>
          </a:p>
        </p:txBody>
      </p:sp>
      <p:sp>
        <p:nvSpPr>
          <p:cNvPr id="41002" name="Скругленный прямоугольник 4"/>
          <p:cNvSpPr>
            <a:spLocks noChangeArrowheads="1"/>
          </p:cNvSpPr>
          <p:nvPr/>
        </p:nvSpPr>
        <p:spPr bwMode="auto">
          <a:xfrm>
            <a:off x="2333625" y="3162700"/>
            <a:ext cx="1595438" cy="472691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16,4</a:t>
            </a: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51520" y="70398"/>
            <a:ext cx="8229600" cy="62229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altLang="ru-RU" sz="2000" b="1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СТРУКТУРА ПОСТУПЛЕНИЙ МЕЖБЮДЖЕТНЫХ </a:t>
            </a:r>
            <a:br>
              <a:rPr lang="ru-RU" altLang="ru-RU" sz="2000" b="1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</a:br>
            <a:r>
              <a:rPr lang="ru-RU" altLang="ru-RU" sz="2000" b="1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ТРАНСФЕРТОВ ИЗ ВЫШЕСТОЯЩИХ БЮДЖЕТОВ</a:t>
            </a:r>
            <a: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 В 20</a:t>
            </a:r>
            <a:r>
              <a:rPr lang="en-US" sz="2000" b="1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2</a:t>
            </a:r>
            <a:r>
              <a:rPr lang="ru-RU" sz="2000" b="1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4-2026 </a:t>
            </a:r>
            <a: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ГОДАХ</a:t>
            </a:r>
            <a:endParaRPr lang="ru-RU" sz="2000" dirty="0"/>
          </a:p>
        </p:txBody>
      </p:sp>
      <p:sp>
        <p:nvSpPr>
          <p:cNvPr id="40980" name="AutoShape 7"/>
          <p:cNvSpPr>
            <a:spLocks noChangeArrowheads="1"/>
          </p:cNvSpPr>
          <p:nvPr/>
        </p:nvSpPr>
        <p:spPr bwMode="auto">
          <a:xfrm>
            <a:off x="2389189" y="1988840"/>
            <a:ext cx="1512887" cy="741197"/>
          </a:xfrm>
          <a:prstGeom prst="can">
            <a:avLst>
              <a:gd name="adj" fmla="val 18908"/>
            </a:avLst>
          </a:prstGeom>
          <a:solidFill>
            <a:srgbClr val="FF0000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>
              <a:latin typeface="Calibri" pitchFamily="34" charset="0"/>
            </a:endParaRPr>
          </a:p>
        </p:txBody>
      </p:sp>
      <p:sp>
        <p:nvSpPr>
          <p:cNvPr id="40990" name="Скругленный прямоугольник 4"/>
          <p:cNvSpPr>
            <a:spLocks noChangeArrowheads="1"/>
          </p:cNvSpPr>
          <p:nvPr/>
        </p:nvSpPr>
        <p:spPr bwMode="auto">
          <a:xfrm>
            <a:off x="2339752" y="2204864"/>
            <a:ext cx="1585912" cy="52517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12 759,7</a:t>
            </a: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2" name="AutoShape 7"/>
          <p:cNvSpPr>
            <a:spLocks noChangeArrowheads="1"/>
          </p:cNvSpPr>
          <p:nvPr/>
        </p:nvSpPr>
        <p:spPr bwMode="auto">
          <a:xfrm>
            <a:off x="4702100" y="4005064"/>
            <a:ext cx="1609353" cy="718765"/>
          </a:xfrm>
          <a:prstGeom prst="can">
            <a:avLst>
              <a:gd name="adj" fmla="val 3568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>
              <a:latin typeface="Calibri" pitchFamily="34" charset="0"/>
            </a:endParaRPr>
          </a:p>
        </p:txBody>
      </p:sp>
      <p:sp>
        <p:nvSpPr>
          <p:cNvPr id="43" name="Скругленный прямоугольник 4"/>
          <p:cNvSpPr>
            <a:spLocks noChangeArrowheads="1"/>
          </p:cNvSpPr>
          <p:nvPr/>
        </p:nvSpPr>
        <p:spPr bwMode="auto">
          <a:xfrm>
            <a:off x="4798566" y="4227319"/>
            <a:ext cx="1512887" cy="41205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433,4</a:t>
            </a: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6928385" y="4005064"/>
            <a:ext cx="1512887" cy="718765"/>
          </a:xfrm>
          <a:prstGeom prst="can">
            <a:avLst>
              <a:gd name="adj" fmla="val 3568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>
              <a:latin typeface="Calibri" pitchFamily="34" charset="0"/>
            </a:endParaRPr>
          </a:p>
        </p:txBody>
      </p:sp>
      <p:sp>
        <p:nvSpPr>
          <p:cNvPr id="45" name="Скругленный прямоугольник 4"/>
          <p:cNvSpPr>
            <a:spLocks noChangeArrowheads="1"/>
          </p:cNvSpPr>
          <p:nvPr/>
        </p:nvSpPr>
        <p:spPr bwMode="auto">
          <a:xfrm>
            <a:off x="6841227" y="4227320"/>
            <a:ext cx="1595437" cy="4120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433,4</a:t>
            </a: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4702100" y="3162700"/>
            <a:ext cx="1512887" cy="396807"/>
          </a:xfrm>
          <a:prstGeom prst="can">
            <a:avLst>
              <a:gd name="adj" fmla="val 21450"/>
            </a:avLst>
          </a:prstGeom>
          <a:gradFill rotWithShape="1">
            <a:gsLst>
              <a:gs pos="0">
                <a:srgbClr val="0099FF">
                  <a:alpha val="74001"/>
                </a:srgbClr>
              </a:gs>
              <a:gs pos="100000">
                <a:srgbClr val="00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>
              <a:latin typeface="Calibri" pitchFamily="34" charset="0"/>
            </a:endParaRPr>
          </a:p>
        </p:txBody>
      </p:sp>
      <p:sp>
        <p:nvSpPr>
          <p:cNvPr id="40982" name="Скругленный прямоугольник 4"/>
          <p:cNvSpPr>
            <a:spLocks noChangeArrowheads="1"/>
          </p:cNvSpPr>
          <p:nvPr/>
        </p:nvSpPr>
        <p:spPr bwMode="auto">
          <a:xfrm>
            <a:off x="4702100" y="3162699"/>
            <a:ext cx="1595437" cy="47269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16,2</a:t>
            </a: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68" name="AutoShape 7"/>
          <p:cNvSpPr>
            <a:spLocks noChangeArrowheads="1"/>
          </p:cNvSpPr>
          <p:nvPr/>
        </p:nvSpPr>
        <p:spPr bwMode="auto">
          <a:xfrm>
            <a:off x="4716895" y="2031250"/>
            <a:ext cx="1512888" cy="698787"/>
          </a:xfrm>
          <a:prstGeom prst="can">
            <a:avLst>
              <a:gd name="adj" fmla="val 21409"/>
            </a:avLst>
          </a:prstGeom>
          <a:solidFill>
            <a:srgbClr val="FF0000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>
              <a:latin typeface="Calibri" pitchFamily="34" charset="0"/>
            </a:endParaRPr>
          </a:p>
        </p:txBody>
      </p:sp>
      <p:sp>
        <p:nvSpPr>
          <p:cNvPr id="40983" name="Скругленный прямоугольник 4"/>
          <p:cNvSpPr>
            <a:spLocks noChangeArrowheads="1"/>
          </p:cNvSpPr>
          <p:nvPr/>
        </p:nvSpPr>
        <p:spPr bwMode="auto">
          <a:xfrm>
            <a:off x="4716016" y="2276872"/>
            <a:ext cx="1512888" cy="4711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12 076,7</a:t>
            </a: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64" name="AutoShape 7"/>
          <p:cNvSpPr>
            <a:spLocks noChangeArrowheads="1"/>
          </p:cNvSpPr>
          <p:nvPr/>
        </p:nvSpPr>
        <p:spPr bwMode="auto">
          <a:xfrm>
            <a:off x="6923776" y="3162699"/>
            <a:ext cx="1512888" cy="396810"/>
          </a:xfrm>
          <a:prstGeom prst="can">
            <a:avLst>
              <a:gd name="adj" fmla="val 26763"/>
            </a:avLst>
          </a:prstGeom>
          <a:gradFill rotWithShape="1">
            <a:gsLst>
              <a:gs pos="0">
                <a:srgbClr val="0099FF">
                  <a:alpha val="74001"/>
                </a:srgbClr>
              </a:gs>
              <a:gs pos="100000">
                <a:srgbClr val="00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>
              <a:latin typeface="Calibri" pitchFamily="34" charset="0"/>
            </a:endParaRPr>
          </a:p>
        </p:txBody>
      </p:sp>
      <p:sp>
        <p:nvSpPr>
          <p:cNvPr id="40985" name="Скругленный прямоугольник 4"/>
          <p:cNvSpPr>
            <a:spLocks noChangeArrowheads="1"/>
          </p:cNvSpPr>
          <p:nvPr/>
        </p:nvSpPr>
        <p:spPr bwMode="auto">
          <a:xfrm>
            <a:off x="7006780" y="3284984"/>
            <a:ext cx="1381644" cy="27452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16,2</a:t>
            </a: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965" name="AutoShape 7"/>
          <p:cNvSpPr>
            <a:spLocks noChangeArrowheads="1"/>
          </p:cNvSpPr>
          <p:nvPr/>
        </p:nvSpPr>
        <p:spPr bwMode="auto">
          <a:xfrm>
            <a:off x="6918854" y="2060849"/>
            <a:ext cx="1512887" cy="669188"/>
          </a:xfrm>
          <a:prstGeom prst="can">
            <a:avLst>
              <a:gd name="adj" fmla="val 25107"/>
            </a:avLst>
          </a:prstGeom>
          <a:solidFill>
            <a:srgbClr val="FF0000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100" b="0">
              <a:latin typeface="Calibri" pitchFamily="34" charset="0"/>
            </a:endParaRPr>
          </a:p>
        </p:txBody>
      </p:sp>
      <p:sp>
        <p:nvSpPr>
          <p:cNvPr id="40986" name="Скругленный прямоугольник 4"/>
          <p:cNvSpPr>
            <a:spLocks noChangeArrowheads="1"/>
          </p:cNvSpPr>
          <p:nvPr/>
        </p:nvSpPr>
        <p:spPr bwMode="auto">
          <a:xfrm>
            <a:off x="6864995" y="2204863"/>
            <a:ext cx="1595437" cy="56841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12 061,3</a:t>
            </a:r>
            <a:endParaRPr lang="ru-RU" altLang="ru-RU" sz="26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2402015" y="4920413"/>
            <a:ext cx="1520823" cy="1232529"/>
          </a:xfrm>
          <a:prstGeom prst="can">
            <a:avLst>
              <a:gd name="adj" fmla="val 40161"/>
            </a:avLst>
          </a:prstGeom>
          <a:solidFill>
            <a:srgbClr val="7030A0"/>
          </a:solidFill>
          <a:ln>
            <a:noFill/>
          </a:ln>
          <a:extLst/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Calibri" pitchFamily="34" charset="0"/>
              </a:rPr>
              <a:t>24 268,5</a:t>
            </a:r>
            <a:endParaRPr lang="ru-RU" alt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4753322" y="4922056"/>
            <a:ext cx="1520823" cy="1230886"/>
          </a:xfrm>
          <a:prstGeom prst="can">
            <a:avLst>
              <a:gd name="adj" fmla="val 33564"/>
            </a:avLst>
          </a:prstGeom>
          <a:solidFill>
            <a:srgbClr val="7030A0"/>
          </a:solidFill>
          <a:ln>
            <a:noFill/>
          </a:ln>
          <a:extLst/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Calibri" pitchFamily="34" charset="0"/>
              </a:rPr>
              <a:t>16 148,9</a:t>
            </a:r>
            <a:endParaRPr lang="ru-RU" alt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6939609" y="4943155"/>
            <a:ext cx="1520823" cy="1150141"/>
          </a:xfrm>
          <a:prstGeom prst="can">
            <a:avLst>
              <a:gd name="adj" fmla="val 35929"/>
            </a:avLst>
          </a:prstGeom>
          <a:solidFill>
            <a:srgbClr val="7030A0"/>
          </a:solidFill>
          <a:ln>
            <a:noFill/>
          </a:ln>
          <a:extLst/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Calibri" pitchFamily="34" charset="0"/>
              </a:rPr>
              <a:t>16 402,9</a:t>
            </a:r>
            <a:endParaRPr lang="ru-RU" alt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3" descr="Картинки по запросу синий фон к презентации">
            <a:extLst>
              <a:ext uri="{FF2B5EF4-FFF2-40B4-BE49-F238E27FC236}">
                <a16:creationId xmlns:a16="http://schemas.microsoft.com/office/drawing/2014/main" xmlns="" id="{C216CFBA-C539-4D28-8CAC-5BA819EEF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3229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E4366149-359A-4113-8D57-5496A8F55592}"/>
              </a:ext>
            </a:extLst>
          </p:cNvPr>
          <p:cNvSpPr/>
          <p:nvPr/>
        </p:nvSpPr>
        <p:spPr>
          <a:xfrm>
            <a:off x="0" y="-27384"/>
            <a:ext cx="9324528" cy="1332457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47108" name="AutoShape 76"/>
          <p:cNvSpPr>
            <a:spLocks noChangeArrowheads="1"/>
          </p:cNvSpPr>
          <p:nvPr/>
        </p:nvSpPr>
        <p:spPr bwMode="auto">
          <a:xfrm>
            <a:off x="2613348" y="3573016"/>
            <a:ext cx="1584325" cy="2482433"/>
          </a:xfrm>
          <a:prstGeom prst="can">
            <a:avLst>
              <a:gd name="adj" fmla="val 11529"/>
            </a:avLst>
          </a:prstGeom>
          <a:solidFill>
            <a:srgbClr val="00CC00"/>
          </a:solidFill>
          <a:ln>
            <a:noFill/>
          </a:ln>
          <a:effectLst/>
          <a:extLst/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09" name="AutoShape 60"/>
          <p:cNvSpPr>
            <a:spLocks noChangeArrowheads="1"/>
          </p:cNvSpPr>
          <p:nvPr/>
        </p:nvSpPr>
        <p:spPr bwMode="auto">
          <a:xfrm>
            <a:off x="2611760" y="2998156"/>
            <a:ext cx="1584325" cy="794185"/>
          </a:xfrm>
          <a:prstGeom prst="can">
            <a:avLst>
              <a:gd name="adj" fmla="val 7569"/>
            </a:avLst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11" name="Rectangle 77"/>
          <p:cNvSpPr>
            <a:spLocks noChangeArrowheads="1"/>
          </p:cNvSpPr>
          <p:nvPr/>
        </p:nvSpPr>
        <p:spPr bwMode="auto">
          <a:xfrm>
            <a:off x="2634339" y="4297120"/>
            <a:ext cx="1475806" cy="82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43 904,5</a:t>
            </a:r>
            <a:endParaRPr lang="ru-RU" altLang="ru-RU" sz="2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или </a:t>
            </a:r>
            <a:r>
              <a:rPr lang="ru-RU" altLang="ru-RU" sz="2400" i="1" dirty="0" smtClean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97,1%</a:t>
            </a:r>
            <a:endParaRPr lang="ru-RU" altLang="ru-RU" sz="2400" i="1" dirty="0">
              <a:solidFill>
                <a:srgbClr val="FF33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12" name="Rectangle 78"/>
          <p:cNvSpPr>
            <a:spLocks noChangeArrowheads="1"/>
          </p:cNvSpPr>
          <p:nvPr/>
        </p:nvSpPr>
        <p:spPr bwMode="auto">
          <a:xfrm>
            <a:off x="2530610" y="2996565"/>
            <a:ext cx="1573588" cy="76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1 300,0</a:t>
            </a:r>
            <a:endParaRPr lang="ru-RU" altLang="ru-RU" sz="22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или </a:t>
            </a:r>
            <a:r>
              <a:rPr lang="ru-RU" altLang="ru-RU" sz="2200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0,028 </a:t>
            </a:r>
            <a:r>
              <a:rPr lang="ru-RU" altLang="ru-RU" sz="2200" i="1" dirty="0" smtClean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%</a:t>
            </a:r>
            <a:endParaRPr lang="ru-RU" altLang="ru-RU" sz="2200" i="1" dirty="0">
              <a:solidFill>
                <a:srgbClr val="FF33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4042" name="Rectangle 81"/>
          <p:cNvSpPr>
            <a:spLocks noChangeArrowheads="1"/>
          </p:cNvSpPr>
          <p:nvPr/>
        </p:nvSpPr>
        <p:spPr bwMode="auto">
          <a:xfrm>
            <a:off x="139874" y="1526494"/>
            <a:ext cx="8569325" cy="76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2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           В </a:t>
            </a:r>
            <a:r>
              <a:rPr lang="ru-RU" altLang="ru-RU" sz="22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2024-2026  </a:t>
            </a:r>
            <a:r>
              <a:rPr lang="ru-RU" altLang="ru-RU" sz="22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годах  в местном бюджете планируется реализация  </a:t>
            </a:r>
            <a:r>
              <a:rPr lang="ru-RU" altLang="ru-RU" sz="2200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18 </a:t>
            </a:r>
            <a:r>
              <a:rPr lang="ru-RU" altLang="ru-RU" sz="2200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муниципальных программ</a:t>
            </a:r>
            <a:endParaRPr lang="ru-RU" altLang="ru-RU" sz="28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14" name="AutoShape 84"/>
          <p:cNvSpPr>
            <a:spLocks noChangeArrowheads="1"/>
          </p:cNvSpPr>
          <p:nvPr/>
        </p:nvSpPr>
        <p:spPr bwMode="auto">
          <a:xfrm>
            <a:off x="163835" y="3069776"/>
            <a:ext cx="2447925" cy="722565"/>
          </a:xfrm>
          <a:prstGeom prst="homePlate">
            <a:avLst>
              <a:gd name="adj" fmla="val 73056"/>
            </a:avLst>
          </a:prstGeom>
          <a:gradFill rotWithShape="1">
            <a:gsLst>
              <a:gs pos="0">
                <a:srgbClr val="3366FF">
                  <a:alpha val="67000"/>
                </a:srgbClr>
              </a:gs>
              <a:gs pos="100000">
                <a:srgbClr val="6666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15" name="Rectangle 80"/>
          <p:cNvSpPr>
            <a:spLocks noChangeArrowheads="1"/>
          </p:cNvSpPr>
          <p:nvPr/>
        </p:nvSpPr>
        <p:spPr bwMode="auto">
          <a:xfrm>
            <a:off x="308297" y="3069777"/>
            <a:ext cx="1925637" cy="63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Непрограммные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47116" name="AutoShape 85"/>
          <p:cNvSpPr>
            <a:spLocks noChangeArrowheads="1"/>
          </p:cNvSpPr>
          <p:nvPr/>
        </p:nvSpPr>
        <p:spPr bwMode="auto">
          <a:xfrm>
            <a:off x="163835" y="4755150"/>
            <a:ext cx="2447925" cy="722565"/>
          </a:xfrm>
          <a:prstGeom prst="homePlate">
            <a:avLst>
              <a:gd name="adj" fmla="val 73056"/>
            </a:avLst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ru-RU" alt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17" name="Rectangle 79"/>
          <p:cNvSpPr>
            <a:spLocks noChangeArrowheads="1"/>
          </p:cNvSpPr>
          <p:nvPr/>
        </p:nvSpPr>
        <p:spPr bwMode="auto">
          <a:xfrm>
            <a:off x="381322" y="4828361"/>
            <a:ext cx="1687512" cy="63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Программные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2684338" y="6039920"/>
            <a:ext cx="1671638" cy="48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600" b="1" dirty="0">
                <a:latin typeface="Calibri" pitchFamily="34" charset="0"/>
                <a:cs typeface="Times New Roman" pitchFamily="18" charset="0"/>
              </a:rPr>
              <a:t>20</a:t>
            </a:r>
            <a:r>
              <a:rPr lang="ru-RU" altLang="ru-RU" sz="2600" b="1" dirty="0" smtClean="0">
                <a:latin typeface="Calibri" pitchFamily="34" charset="0"/>
                <a:cs typeface="Times New Roman" pitchFamily="18" charset="0"/>
              </a:rPr>
              <a:t>24год</a:t>
            </a:r>
            <a:endParaRPr lang="ru-RU" altLang="ru-RU" sz="26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19" name="Rectangle 14"/>
          <p:cNvSpPr>
            <a:spLocks noChangeArrowheads="1"/>
          </p:cNvSpPr>
          <p:nvPr/>
        </p:nvSpPr>
        <p:spPr bwMode="auto">
          <a:xfrm>
            <a:off x="4902523" y="6039920"/>
            <a:ext cx="1671637" cy="48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600" b="1" dirty="0">
                <a:latin typeface="Calibri" pitchFamily="34" charset="0"/>
                <a:cs typeface="Times New Roman" pitchFamily="18" charset="0"/>
              </a:rPr>
              <a:t>20</a:t>
            </a:r>
            <a:r>
              <a:rPr lang="ru-RU" altLang="ru-RU" sz="2600" b="1" dirty="0" smtClean="0">
                <a:latin typeface="Calibri" pitchFamily="34" charset="0"/>
                <a:cs typeface="Times New Roman" pitchFamily="18" charset="0"/>
              </a:rPr>
              <a:t>25</a:t>
            </a:r>
            <a:r>
              <a:rPr lang="en-US" altLang="ru-RU" sz="26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600" b="1" dirty="0">
                <a:latin typeface="Calibri" pitchFamily="34" charset="0"/>
                <a:cs typeface="Times New Roman" pitchFamily="18" charset="0"/>
              </a:rPr>
              <a:t>год</a:t>
            </a:r>
          </a:p>
        </p:txBody>
      </p:sp>
      <p:sp>
        <p:nvSpPr>
          <p:cNvPr id="47120" name="Rectangle 14"/>
          <p:cNvSpPr>
            <a:spLocks noChangeArrowheads="1"/>
          </p:cNvSpPr>
          <p:nvPr/>
        </p:nvSpPr>
        <p:spPr bwMode="auto">
          <a:xfrm>
            <a:off x="7148834" y="6039920"/>
            <a:ext cx="1671638" cy="48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600" b="1" dirty="0" smtClean="0">
                <a:latin typeface="Calibri" pitchFamily="34" charset="0"/>
                <a:cs typeface="Times New Roman" pitchFamily="18" charset="0"/>
              </a:rPr>
              <a:t>202</a:t>
            </a:r>
            <a:r>
              <a:rPr lang="ru-RU" altLang="ru-RU" sz="2600" b="1" dirty="0" smtClean="0">
                <a:latin typeface="Calibri" pitchFamily="34" charset="0"/>
                <a:cs typeface="Times New Roman" pitchFamily="18" charset="0"/>
              </a:rPr>
              <a:t>6</a:t>
            </a:r>
            <a:r>
              <a:rPr lang="en-US" altLang="ru-RU" sz="26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600" b="1" dirty="0">
                <a:latin typeface="Calibri" pitchFamily="34" charset="0"/>
                <a:cs typeface="Times New Roman" pitchFamily="18" charset="0"/>
              </a:rPr>
              <a:t>год</a:t>
            </a:r>
          </a:p>
        </p:txBody>
      </p:sp>
      <p:sp>
        <p:nvSpPr>
          <p:cNvPr id="47121" name="AutoShape 76"/>
          <p:cNvSpPr>
            <a:spLocks noChangeArrowheads="1"/>
          </p:cNvSpPr>
          <p:nvPr/>
        </p:nvSpPr>
        <p:spPr bwMode="auto">
          <a:xfrm>
            <a:off x="4772348" y="3858920"/>
            <a:ext cx="1584325" cy="2196529"/>
          </a:xfrm>
          <a:prstGeom prst="can">
            <a:avLst>
              <a:gd name="adj" fmla="val 11529"/>
            </a:avLst>
          </a:prstGeom>
          <a:solidFill>
            <a:srgbClr val="00CC00"/>
          </a:solidFill>
          <a:ln>
            <a:noFill/>
          </a:ln>
          <a:effectLst/>
          <a:extLst/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22" name="AutoShape 60"/>
          <p:cNvSpPr>
            <a:spLocks noChangeArrowheads="1"/>
          </p:cNvSpPr>
          <p:nvPr/>
        </p:nvSpPr>
        <p:spPr bwMode="auto">
          <a:xfrm>
            <a:off x="4770760" y="3305837"/>
            <a:ext cx="1584325" cy="486504"/>
          </a:xfrm>
          <a:prstGeom prst="can">
            <a:avLst>
              <a:gd name="adj" fmla="val 7569"/>
            </a:avLst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23" name="AutoShape 76"/>
          <p:cNvSpPr>
            <a:spLocks noChangeArrowheads="1"/>
          </p:cNvSpPr>
          <p:nvPr/>
        </p:nvSpPr>
        <p:spPr bwMode="auto">
          <a:xfrm>
            <a:off x="7025755" y="3858920"/>
            <a:ext cx="1584325" cy="2196529"/>
          </a:xfrm>
          <a:prstGeom prst="can">
            <a:avLst>
              <a:gd name="adj" fmla="val 11529"/>
            </a:avLst>
          </a:prstGeom>
          <a:solidFill>
            <a:srgbClr val="00CC00"/>
          </a:solidFill>
          <a:ln>
            <a:noFill/>
          </a:ln>
          <a:effectLst/>
          <a:extLst/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24" name="AutoShape 60"/>
          <p:cNvSpPr>
            <a:spLocks noChangeArrowheads="1"/>
          </p:cNvSpPr>
          <p:nvPr/>
        </p:nvSpPr>
        <p:spPr bwMode="auto">
          <a:xfrm>
            <a:off x="7025754" y="3305837"/>
            <a:ext cx="1584325" cy="380893"/>
          </a:xfrm>
          <a:prstGeom prst="can">
            <a:avLst>
              <a:gd name="adj" fmla="val 7569"/>
            </a:avLst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25" name="Rectangle 77"/>
          <p:cNvSpPr>
            <a:spLocks noChangeArrowheads="1"/>
          </p:cNvSpPr>
          <p:nvPr/>
        </p:nvSpPr>
        <p:spPr bwMode="auto">
          <a:xfrm>
            <a:off x="4761020" y="4340212"/>
            <a:ext cx="1544734" cy="82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35 350,2</a:t>
            </a:r>
            <a:endParaRPr lang="ru-RU" altLang="ru-RU" sz="2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или </a:t>
            </a:r>
            <a:r>
              <a:rPr lang="ru-RU" altLang="ru-RU" sz="2400" i="1" dirty="0" smtClean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96,4 </a:t>
            </a:r>
            <a:r>
              <a:rPr lang="ru-RU" altLang="ru-RU" sz="2400" i="1" dirty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%</a:t>
            </a:r>
          </a:p>
        </p:txBody>
      </p:sp>
      <p:sp>
        <p:nvSpPr>
          <p:cNvPr id="47126" name="Rectangle 78"/>
          <p:cNvSpPr>
            <a:spLocks noChangeArrowheads="1"/>
          </p:cNvSpPr>
          <p:nvPr/>
        </p:nvSpPr>
        <p:spPr bwMode="auto">
          <a:xfrm>
            <a:off x="4768984" y="2966325"/>
            <a:ext cx="1573588" cy="76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1 300,0</a:t>
            </a:r>
            <a:endParaRPr lang="ru-RU" altLang="ru-RU" sz="22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или </a:t>
            </a:r>
            <a:r>
              <a:rPr lang="ru-RU" altLang="ru-RU" sz="2200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0,035</a:t>
            </a:r>
            <a:r>
              <a:rPr lang="ru-RU" altLang="ru-RU" sz="2200" i="1" dirty="0" smtClean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200" i="1" dirty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%</a:t>
            </a:r>
          </a:p>
        </p:txBody>
      </p:sp>
      <p:sp>
        <p:nvSpPr>
          <p:cNvPr id="47127" name="Rectangle 77"/>
          <p:cNvSpPr>
            <a:spLocks noChangeArrowheads="1"/>
          </p:cNvSpPr>
          <p:nvPr/>
        </p:nvSpPr>
        <p:spPr bwMode="auto">
          <a:xfrm>
            <a:off x="6967805" y="4334318"/>
            <a:ext cx="1700226" cy="82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36 951,4</a:t>
            </a:r>
            <a:endParaRPr lang="ru-RU" altLang="ru-RU" sz="24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или </a:t>
            </a:r>
            <a:r>
              <a:rPr lang="ru-RU" altLang="ru-RU" sz="2400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100,0</a:t>
            </a:r>
            <a:r>
              <a:rPr lang="ru-RU" altLang="ru-RU" sz="2400" i="1" dirty="0" smtClean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400" i="1" dirty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%</a:t>
            </a:r>
          </a:p>
        </p:txBody>
      </p:sp>
      <p:sp>
        <p:nvSpPr>
          <p:cNvPr id="47128" name="Rectangle 78"/>
          <p:cNvSpPr>
            <a:spLocks noChangeArrowheads="1"/>
          </p:cNvSpPr>
          <p:nvPr/>
        </p:nvSpPr>
        <p:spPr bwMode="auto">
          <a:xfrm>
            <a:off x="7211939" y="2924944"/>
            <a:ext cx="1288254" cy="76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0,0</a:t>
            </a:r>
            <a:endParaRPr lang="ru-RU" altLang="ru-RU" sz="22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или </a:t>
            </a:r>
            <a:r>
              <a:rPr lang="ru-RU" altLang="ru-RU" sz="2200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0,0 </a:t>
            </a:r>
            <a:r>
              <a:rPr lang="ru-RU" altLang="ru-RU" sz="2200" i="1" dirty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%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19" y="35208"/>
            <a:ext cx="9217019" cy="84193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  <a:t>РАСПРЕДЕЛЕНИЕ БЮДЖЕТНЫХ АССИГНОВАНИЙ ПО МУНИЦИПАЛЬНЫМ ПРОГРАММАМ И НЕПРОГРАММНЫМ НАПРАВЛЕНИЯМ ДЕЯТЕЛЬНОСТИ  </a:t>
            </a:r>
            <a:b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</a:br>
            <a: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  <a:t>В </a:t>
            </a:r>
            <a:r>
              <a:rPr lang="ru-RU" sz="2000" b="1" kern="1200" dirty="0" smtClean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  <a:t>2024-2026 </a:t>
            </a:r>
            <a: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  <a:t>ГОДАХ </a:t>
            </a:r>
            <a:endParaRPr lang="ru-RU" dirty="0"/>
          </a:p>
        </p:txBody>
      </p:sp>
      <p:sp>
        <p:nvSpPr>
          <p:cNvPr id="28" name="Скругленный прямоугольник 4">
            <a:extLst>
              <a:ext uri="{FF2B5EF4-FFF2-40B4-BE49-F238E27FC236}">
                <a16:creationId xmlns:a16="http://schemas.microsoft.com/office/drawing/2014/main" xmlns="" id="{06409C49-BA82-4E6D-9B64-BC4BAF158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352" y="900296"/>
            <a:ext cx="2351088" cy="44267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тыс.</a:t>
            </a:r>
            <a:r>
              <a:rPr lang="en-US" alt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59645D84-DC16-4AAD-B3CE-888ADCECF35C}"/>
              </a:ext>
            </a:extLst>
          </p:cNvPr>
          <p:cNvCxnSpPr>
            <a:cxnSpLocks/>
          </p:cNvCxnSpPr>
          <p:nvPr/>
        </p:nvCxnSpPr>
        <p:spPr>
          <a:xfrm>
            <a:off x="179512" y="35208"/>
            <a:ext cx="0" cy="119785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78">
            <a:extLst>
              <a:ext uri="{FF2B5EF4-FFF2-40B4-BE49-F238E27FC236}">
                <a16:creationId xmlns:a16="http://schemas.microsoft.com/office/drawing/2014/main" xmlns="" id="{FEFE87AA-4F3F-48A5-9012-DE103DF22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472" y="2429703"/>
            <a:ext cx="1160015" cy="42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45 204,5</a:t>
            </a:r>
            <a:endParaRPr lang="ru-RU" altLang="ru-RU" sz="22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1" name="Rectangle 78">
            <a:extLst>
              <a:ext uri="{FF2B5EF4-FFF2-40B4-BE49-F238E27FC236}">
                <a16:creationId xmlns:a16="http://schemas.microsoft.com/office/drawing/2014/main" xmlns="" id="{EA044FA0-69E7-4F0F-A907-2B1A4E89A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0" y="2420888"/>
            <a:ext cx="1160015" cy="42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36 650,2</a:t>
            </a:r>
            <a:endParaRPr lang="ru-RU" altLang="ru-RU" sz="22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2" name="Rectangle 78">
            <a:extLst>
              <a:ext uri="{FF2B5EF4-FFF2-40B4-BE49-F238E27FC236}">
                <a16:creationId xmlns:a16="http://schemas.microsoft.com/office/drawing/2014/main" xmlns="" id="{2715E0C4-85CA-44AD-971D-C1E340AD8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409" y="2225009"/>
            <a:ext cx="1160015" cy="42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60" tIns="41930" rIns="83860" bIns="419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36 951,4</a:t>
            </a:r>
            <a:endParaRPr lang="ru-RU" altLang="ru-RU" sz="2200" i="1" dirty="0">
              <a:solidFill>
                <a:srgbClr val="FF33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Картинки по запросу глоссарий png">
            <a:extLst>
              <a:ext uri="{FF2B5EF4-FFF2-40B4-BE49-F238E27FC236}">
                <a16:creationId xmlns="" xmlns:a16="http://schemas.microsoft.com/office/drawing/2014/main" id="{EC12DB83-556A-4C90-80D5-EA50F8B0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123825"/>
            <a:ext cx="1585912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7" name="Picture 3" descr="Похожее изображение">
            <a:extLst>
              <a:ext uri="{FF2B5EF4-FFF2-40B4-BE49-F238E27FC236}">
                <a16:creationId xmlns="" xmlns:a16="http://schemas.microsoft.com/office/drawing/2014/main" id="{D86B3A01-DE90-41A0-B04B-1F61E6B27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ED"/>
              </a:clrFrom>
              <a:clrTo>
                <a:srgbClr val="FEFF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573463"/>
            <a:ext cx="1925637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Rectangle 5">
            <a:extLst>
              <a:ext uri="{FF2B5EF4-FFF2-40B4-BE49-F238E27FC236}">
                <a16:creationId xmlns="" xmlns:a16="http://schemas.microsoft.com/office/drawing/2014/main" id="{C2BD11DA-AC5C-4BF6-828D-71731E70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74725"/>
            <a:ext cx="89154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Бюджет</a:t>
            </a:r>
            <a:r>
              <a:rPr lang="ru-RU" altLang="ru-RU" sz="1400" dirty="0">
                <a:latin typeface="Times New Roman" panose="02020603050405020304" pitchFamily="18" charset="0"/>
              </a:rPr>
              <a:t> -  форма  образования  и  расходования  денежных  средств,  предназначенных  для финансового обеспечения задач и функций государства и местного самоуправления;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Бюджетная система Российской Федерации</a:t>
            </a:r>
            <a:r>
              <a:rPr lang="ru-RU" altLang="ru-RU" sz="1400" dirty="0">
                <a:latin typeface="Times New Roman" panose="02020603050405020304" pitchFamily="18" charset="0"/>
              </a:rPr>
              <a:t>-  основанная на экономических отношениях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Доходы бюджета</a:t>
            </a:r>
            <a:r>
              <a:rPr lang="ru-RU" altLang="ru-RU" sz="1400" dirty="0">
                <a:latin typeface="Times New Roman" panose="02020603050405020304" pitchFamily="18" charset="0"/>
              </a:rPr>
              <a:t>-  поступающие в бюджет денежные средства, за исключением средств,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являющихся источниками финансирования дефицита бюджета;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Расходы  бюджета</a:t>
            </a:r>
            <a:r>
              <a:rPr lang="ru-RU" altLang="ru-RU" sz="1400" dirty="0">
                <a:latin typeface="Times New Roman" panose="02020603050405020304" pitchFamily="18" charset="0"/>
              </a:rPr>
              <a:t> -  выплачиваемые  из  бюджета  денежные  средства,  за  исключением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средств, являющихся источниками финансирования дефицита бюджета;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Дефицит бюджета</a:t>
            </a:r>
            <a:r>
              <a:rPr lang="ru-RU" altLang="ru-RU" sz="1400" dirty="0">
                <a:latin typeface="Times New Roman" panose="02020603050405020304" pitchFamily="18" charset="0"/>
              </a:rPr>
              <a:t>- превышение расходов бюджета над его доходами;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Профицит бюджета</a:t>
            </a:r>
            <a:r>
              <a:rPr lang="ru-RU" altLang="ru-RU" sz="1400" dirty="0">
                <a:latin typeface="Times New Roman" panose="02020603050405020304" pitchFamily="18" charset="0"/>
              </a:rPr>
              <a:t>- превышение доходов бюджета над его расходами;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</a:rPr>
              <a:t>Бюджетный процесс</a:t>
            </a:r>
            <a:r>
              <a:rPr lang="ru-RU" altLang="ru-RU" sz="1400" dirty="0">
                <a:latin typeface="Times New Roman" panose="02020603050405020304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 бюджетного  процесса  по  составлению  и  рассмотрению  проектов  бюджетов,  утверждению  и 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</p:txBody>
      </p:sp>
      <p:sp>
        <p:nvSpPr>
          <p:cNvPr id="118789" name="Заголовок 1">
            <a:extLst>
              <a:ext uri="{FF2B5EF4-FFF2-40B4-BE49-F238E27FC236}">
                <a16:creationId xmlns="" xmlns:a16="http://schemas.microsoft.com/office/drawing/2014/main" id="{6FF10FD2-A59A-4E75-9530-DBC8E3CDA133}"/>
              </a:ext>
            </a:extLst>
          </p:cNvPr>
          <p:cNvSpPr>
            <a:spLocks/>
          </p:cNvSpPr>
          <p:nvPr/>
        </p:nvSpPr>
        <p:spPr bwMode="auto">
          <a:xfrm>
            <a:off x="2727176" y="332656"/>
            <a:ext cx="342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3136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</p:spTree>
    <p:extLst>
      <p:ext uri="{BB962C8B-B14F-4D97-AF65-F5344CB8AC3E}">
        <p14:creationId xmlns:p14="http://schemas.microsoft.com/office/powerpoint/2010/main" val="31508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Похожее изображение">
            <a:extLst>
              <a:ext uri="{FF2B5EF4-FFF2-40B4-BE49-F238E27FC236}">
                <a16:creationId xmlns="" xmlns:a16="http://schemas.microsoft.com/office/drawing/2014/main" id="{06DC0C62-37CB-42C7-9E3A-32F0F7E4E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ED"/>
              </a:clrFrom>
              <a:clrTo>
                <a:srgbClr val="FEFF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5160963"/>
            <a:ext cx="178276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Заголовок 1">
            <a:extLst>
              <a:ext uri="{FF2B5EF4-FFF2-40B4-BE49-F238E27FC236}">
                <a16:creationId xmlns="" xmlns:a16="http://schemas.microsoft.com/office/drawing/2014/main" id="{434B40AC-26C2-47D3-B438-1D6AE99D83C7}"/>
              </a:ext>
            </a:extLst>
          </p:cNvPr>
          <p:cNvSpPr>
            <a:spLocks/>
          </p:cNvSpPr>
          <p:nvPr/>
        </p:nvSpPr>
        <p:spPr bwMode="auto">
          <a:xfrm>
            <a:off x="2771800" y="228600"/>
            <a:ext cx="3429000" cy="533400"/>
          </a:xfrm>
          <a:prstGeom prst="rect">
            <a:avLst/>
          </a:prstGeom>
          <a:solidFill>
            <a:schemeClr val="bg1">
              <a:alpha val="8313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pic>
        <p:nvPicPr>
          <p:cNvPr id="119812" name="Picture 5" descr="Картинки по запросу глоссарий png">
            <a:extLst>
              <a:ext uri="{FF2B5EF4-FFF2-40B4-BE49-F238E27FC236}">
                <a16:creationId xmlns="" xmlns:a16="http://schemas.microsoft.com/office/drawing/2014/main" id="{C12899BD-335D-4246-92CA-168A3F4B4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123825"/>
            <a:ext cx="1585912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4" name="Rectangle 2">
            <a:extLst>
              <a:ext uri="{FF2B5EF4-FFF2-40B4-BE49-F238E27FC236}">
                <a16:creationId xmlns="" xmlns:a16="http://schemas.microsoft.com/office/drawing/2014/main" id="{46E8393C-4068-480B-837E-F0EE90742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47738"/>
            <a:ext cx="87630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Сводная бюджетная роспись</a:t>
            </a:r>
            <a:r>
              <a:rPr lang="ru-RU" altLang="ru-RU" sz="1400">
                <a:latin typeface="Times New Roman" panose="02020603050405020304" pitchFamily="18" charset="0"/>
              </a:rPr>
              <a:t>- документ, который составляется и ведется финансовым органом  (органом  управления  государственным  внебюджетным  фондом)  в  целях  организации  исполнения бюджета по расходам бюджета и источникам финансирования дефицита бюджета;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Бюджетные ассигнования</a:t>
            </a:r>
            <a:r>
              <a:rPr lang="ru-RU" altLang="ru-RU" sz="1400">
                <a:latin typeface="Times New Roman" panose="02020603050405020304" pitchFamily="18" charset="0"/>
              </a:rPr>
              <a:t>-  предельные объемы денежных средств, предусмотренных 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соответствующем финансовом году для исполнения бюджетных обязательств;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Бюджетный кредит</a:t>
            </a:r>
            <a:r>
              <a:rPr lang="ru-RU" altLang="ru-RU" sz="1400">
                <a:latin typeface="Times New Roman" panose="02020603050405020304" pitchFamily="18" charset="0"/>
              </a:rPr>
              <a:t>-  денежные средства, предоставляемые бюджетом другому бюджету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бюджетной системы Российской Федерации, 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Государственный  или  муниципальный  долг</a:t>
            </a:r>
            <a:r>
              <a:rPr lang="ru-RU" altLang="ru-RU" sz="1400">
                <a:latin typeface="Times New Roman" panose="02020603050405020304" pitchFamily="18" charset="0"/>
              </a:rPr>
              <a:t> -  обязательства,  возникающие  из  государственных  или  муниципальных  заимствований,  гарантий  по  обязательствам  третьих  лиц,  другие обязательства в соответствии с видами долговых обязательств, принятые на себя Российской Федерацией, субъектом Российской Федерации или муниципальным образованием;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Дотации</a:t>
            </a:r>
            <a:r>
              <a:rPr lang="ru-RU" altLang="ru-RU" sz="1400">
                <a:latin typeface="Times New Roman" panose="02020603050405020304" pitchFamily="18" charset="0"/>
              </a:rPr>
              <a:t> -  межбюджетные  трансферты,  предоставляемые  на  безвозмездной  и  безвозвратной основе без установления направлений и (или) условий их использования;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Межбюджетные трансферты</a:t>
            </a:r>
            <a:r>
              <a:rPr lang="ru-RU" altLang="ru-RU" sz="1400">
                <a:latin typeface="Times New Roman" panose="02020603050405020304" pitchFamily="18" charset="0"/>
              </a:rPr>
              <a:t>-  средства, предоставляемые одним бюджетом бюджетной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системы Российской Федерации другому бюджету бюджетной системы РФ;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Похожее изображение">
            <a:extLst>
              <a:ext uri="{FF2B5EF4-FFF2-40B4-BE49-F238E27FC236}">
                <a16:creationId xmlns="" xmlns:a16="http://schemas.microsoft.com/office/drawing/2014/main" id="{21B4AE45-EB62-4FDD-82E6-1C310CB5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ED"/>
              </a:clrFrom>
              <a:clrTo>
                <a:srgbClr val="FEFF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4800600"/>
            <a:ext cx="1995488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2">
            <a:extLst>
              <a:ext uri="{FF2B5EF4-FFF2-40B4-BE49-F238E27FC236}">
                <a16:creationId xmlns="" xmlns:a16="http://schemas.microsoft.com/office/drawing/2014/main" id="{60EDD8CF-3003-4AC9-9F82-6D428B197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389063"/>
            <a:ext cx="8534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Государственные (муниципальные) услуги (работы)</a:t>
            </a:r>
            <a:r>
              <a:rPr lang="ru-RU" altLang="ru-RU" sz="1400">
                <a:latin typeface="Times New Roman" panose="02020603050405020304" pitchFamily="18" charset="0"/>
              </a:rPr>
              <a:t>-  услуги (работы), оказываемые (выполняемые)  органами  государственной  власти  (органами  местного  самоуправления),  государственными (муниципальными) учреждениями и в случаях, установленных законодательством Российской Федерации, иными юридическими лицами;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Главный  распорядитель  бюджетных  средств</a:t>
            </a:r>
            <a:r>
              <a:rPr lang="ru-RU" altLang="ru-RU" sz="1400">
                <a:latin typeface="Times New Roman" panose="02020603050405020304" pitchFamily="18" charset="0"/>
              </a:rPr>
              <a:t>  (главный  распорядитель  средств  соответствующего бюджета)  -  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 указанное  в  ведомственной  структуре  расходов  бюджета,  имеющие  право  распределять бюджетные ассигнования и лимиты бюджетных обязательств между подведомственными распорядителями и (или) получателями бюджетных средств;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Бюджетная смета</a:t>
            </a:r>
            <a:r>
              <a:rPr lang="ru-RU" altLang="ru-RU" sz="1400">
                <a:latin typeface="Times New Roman" panose="02020603050405020304" pitchFamily="18" charset="0"/>
              </a:rPr>
              <a:t>-  документ, устанавливающий в соответствии с классификацией расходов бюджетов лимиты бюджетных обязательств казенного учреждения;</a:t>
            </a:r>
          </a:p>
        </p:txBody>
      </p:sp>
      <p:sp>
        <p:nvSpPr>
          <p:cNvPr id="120836" name="Заголовок 1">
            <a:extLst>
              <a:ext uri="{FF2B5EF4-FFF2-40B4-BE49-F238E27FC236}">
                <a16:creationId xmlns="" xmlns:a16="http://schemas.microsoft.com/office/drawing/2014/main" id="{0D2E344F-A01A-402E-A52F-EFE0F878F8C3}"/>
              </a:ext>
            </a:extLst>
          </p:cNvPr>
          <p:cNvSpPr>
            <a:spLocks/>
          </p:cNvSpPr>
          <p:nvPr/>
        </p:nvSpPr>
        <p:spPr bwMode="auto">
          <a:xfrm>
            <a:off x="2583160" y="404664"/>
            <a:ext cx="3429000" cy="533400"/>
          </a:xfrm>
          <a:prstGeom prst="rect">
            <a:avLst/>
          </a:prstGeom>
          <a:solidFill>
            <a:schemeClr val="bg1">
              <a:alpha val="8313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pic>
        <p:nvPicPr>
          <p:cNvPr id="120837" name="Picture 5" descr="Картинки по запросу глоссарий png">
            <a:extLst>
              <a:ext uri="{FF2B5EF4-FFF2-40B4-BE49-F238E27FC236}">
                <a16:creationId xmlns="" xmlns:a16="http://schemas.microsoft.com/office/drawing/2014/main" id="{BBEEF4AC-46BB-4A58-9AE5-8A3AB245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123825"/>
            <a:ext cx="1585912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93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E6D5B8AB-6FCE-4195-9629-21BA3185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"/>
            <a:ext cx="3276600" cy="144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4" descr="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895600" cy="145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14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9" descr="Картинки по запросу лучшие фоны для презентаций финансы"/>
          <p:cNvSpPr>
            <a:spLocks noChangeAspect="1" noChangeArrowheads="1"/>
          </p:cNvSpPr>
          <p:nvPr/>
        </p:nvSpPr>
        <p:spPr bwMode="auto">
          <a:xfrm>
            <a:off x="4419600" y="3275415"/>
            <a:ext cx="304800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1" name="AutoShape 11" descr="Картинки по запросу лучшие фоны для презентаций финансы"/>
          <p:cNvSpPr>
            <a:spLocks noChangeAspect="1" noChangeArrowheads="1"/>
          </p:cNvSpPr>
          <p:nvPr/>
        </p:nvSpPr>
        <p:spPr bwMode="auto">
          <a:xfrm>
            <a:off x="4419600" y="3275415"/>
            <a:ext cx="304800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2" name="AutoShape 13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5415"/>
            <a:ext cx="304800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3" name="AutoShape 16" descr="Картинки по запросу лучшие фоны для презентаций финансы"/>
          <p:cNvSpPr>
            <a:spLocks noChangeAspect="1" noChangeArrowheads="1"/>
          </p:cNvSpPr>
          <p:nvPr/>
        </p:nvSpPr>
        <p:spPr bwMode="auto">
          <a:xfrm>
            <a:off x="4419600" y="3275415"/>
            <a:ext cx="304800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4" name="AutoShape 21" descr="Картинки по запросу семья"/>
          <p:cNvSpPr>
            <a:spLocks noChangeAspect="1" noChangeArrowheads="1"/>
          </p:cNvSpPr>
          <p:nvPr/>
        </p:nvSpPr>
        <p:spPr bwMode="auto">
          <a:xfrm>
            <a:off x="4419600" y="3275415"/>
            <a:ext cx="304800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95" name="AutoShape 23" descr="Картинки по запросу семья"/>
          <p:cNvSpPr>
            <a:spLocks noChangeAspect="1" noChangeArrowheads="1"/>
          </p:cNvSpPr>
          <p:nvPr/>
        </p:nvSpPr>
        <p:spPr bwMode="auto">
          <a:xfrm>
            <a:off x="4419600" y="3275415"/>
            <a:ext cx="304800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00051" y="2153176"/>
            <a:ext cx="8348663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ru-RU" altLang="ru-RU" sz="20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Администрация </a:t>
            </a:r>
            <a:r>
              <a:rPr lang="ru-RU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городского поселения Таёжный</a:t>
            </a:r>
            <a:r>
              <a:rPr lang="ru-RU" altLang="ru-RU" sz="20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представляет Вашему вниманию информационный ресурс «Бюджет для граждан» созданный для обеспечения реализации принципа прозрачности (открытости) и обеспечения доступного информирования граждан о местном бюджете и бюджетном процессе </a:t>
            </a:r>
            <a:r>
              <a:rPr lang="ru-RU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городского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поселения Таёжный</a:t>
            </a:r>
            <a:r>
              <a:rPr lang="ru-RU" altLang="ru-RU" sz="20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ru-RU" altLang="ru-RU" sz="20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       Информационный ресурс «Бюджет для граждан» - это упрощенная версия основного финансового документа городского поселения – Решения </a:t>
            </a:r>
            <a:r>
              <a:rPr lang="ru-RU" sz="2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Совета Депутатов </a:t>
            </a:r>
            <a:r>
              <a:rPr lang="ru-RU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городского поселения </a:t>
            </a:r>
            <a:r>
              <a:rPr lang="ru-RU" sz="2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Таёжный </a:t>
            </a:r>
            <a:r>
              <a:rPr lang="ru-RU" altLang="ru-RU" sz="20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«О бюджете на 2024 год и на плановый период 2025 и 2026  годов», в котором используется неформальный язык и доступный формат.</a:t>
            </a:r>
          </a:p>
          <a:p>
            <a:pPr algn="just" eaLnBrk="1" hangingPunct="1">
              <a:defRPr/>
            </a:pPr>
            <a:r>
              <a:rPr lang="ru-RU" altLang="ru-RU" sz="1600" b="0" i="1" dirty="0" smtClean="0"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003801" y="5958773"/>
            <a:ext cx="4105275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Администрация</a:t>
            </a:r>
            <a:br>
              <a:rPr lang="ru-RU" sz="1900" b="0" i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городского поселения Таёжный</a:t>
            </a:r>
            <a:endParaRPr lang="ru-RU" sz="1900" b="0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3130" y="1340768"/>
            <a:ext cx="9144000" cy="431311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39751" y="1406545"/>
            <a:ext cx="8353425" cy="4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5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Уважаемые жители г</a:t>
            </a:r>
            <a:r>
              <a:rPr lang="ru-RU" sz="25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ородского поселения Таёжный!</a:t>
            </a:r>
            <a:r>
              <a:rPr lang="ru-RU" sz="25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ru-RU" sz="25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8FC100C3-8021-4BDA-B76B-496170AFD39A}"/>
              </a:ext>
            </a:extLst>
          </p:cNvPr>
          <p:cNvSpPr/>
          <p:nvPr/>
        </p:nvSpPr>
        <p:spPr>
          <a:xfrm>
            <a:off x="0" y="-27383"/>
            <a:ext cx="9144000" cy="86409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1A1A1C0B-D249-489B-B718-7B309D72BB27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77838" y="875359"/>
            <a:ext cx="4238625" cy="117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Calibri" pitchFamily="34" charset="0"/>
                <a:cs typeface="Times New Roman" pitchFamily="18" charset="0"/>
              </a:rPr>
              <a:t>Бюджетный процесс представляет собой деятельность по составлению проекта бюджета, его рассмотрению,  утверждению, исполнению, составлению и утверждению отчета об исполнении бюджета</a:t>
            </a:r>
          </a:p>
        </p:txBody>
      </p:sp>
      <p:graphicFrame>
        <p:nvGraphicFramePr>
          <p:cNvPr id="121976" name="Group 120"/>
          <p:cNvGraphicFramePr>
            <a:graphicFrameLocks noGrp="1"/>
          </p:cNvGraphicFramePr>
          <p:nvPr/>
        </p:nvGraphicFramePr>
        <p:xfrm>
          <a:off x="471488" y="2034009"/>
          <a:ext cx="8185150" cy="1833467"/>
        </p:xfrm>
        <a:graphic>
          <a:graphicData uri="http://schemas.openxmlformats.org/drawingml/2006/table">
            <a:tbl>
              <a:tblPr/>
              <a:tblGrid>
                <a:gridCol w="2373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011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5878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4583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Этапы бюджетного процесса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Янв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фев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мар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апр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май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июн</a:t>
                      </a:r>
                    </a:p>
                  </a:txBody>
                  <a:tcPr marL="72000"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июл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авг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сен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окт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ноя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дек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5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Составление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5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Утверждение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4C2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4C2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5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Исполнение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5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Отчетность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5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</a:rPr>
                        <a:t>Контроль</a:t>
                      </a: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</a:endParaRPr>
                    </a:p>
                  </a:txBody>
                  <a:tcPr marT="45837" marB="45837" horzOverflow="overflow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633" name="Rectangle 5"/>
          <p:cNvSpPr>
            <a:spLocks noChangeArrowheads="1"/>
          </p:cNvSpPr>
          <p:nvPr/>
        </p:nvSpPr>
        <p:spPr bwMode="auto">
          <a:xfrm>
            <a:off x="396652" y="3811774"/>
            <a:ext cx="19431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Составление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0" dirty="0">
                <a:latin typeface="Calibri" pitchFamily="34" charset="0"/>
                <a:cs typeface="Times New Roman" pitchFamily="18" charset="0"/>
              </a:rPr>
              <a:t>На данном этапе составляется прогноз социально-экономического развития </a:t>
            </a:r>
            <a:r>
              <a:rPr lang="ru-RU" altLang="ru-RU" sz="1200" b="0" dirty="0" smtClean="0">
                <a:latin typeface="Calibri" pitchFamily="34" charset="0"/>
                <a:cs typeface="Times New Roman" pitchFamily="18" charset="0"/>
              </a:rPr>
              <a:t>поселения, </a:t>
            </a:r>
            <a:r>
              <a:rPr lang="ru-RU" altLang="ru-RU" sz="1200" b="0" dirty="0">
                <a:latin typeface="Calibri" pitchFamily="34" charset="0"/>
                <a:cs typeface="Times New Roman" pitchFamily="18" charset="0"/>
              </a:rPr>
              <a:t>определяются основные характеристики бюджета на очередной финансовый год и плановый период, налоговая и бюджетная политика на предстоящий год, основные методы и направления покрытия дефицита бюджета</a:t>
            </a:r>
            <a:endParaRPr lang="en-US" altLang="ru-RU" sz="12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634" name="Rectangle 5"/>
          <p:cNvSpPr>
            <a:spLocks noChangeArrowheads="1"/>
          </p:cNvSpPr>
          <p:nvPr/>
        </p:nvSpPr>
        <p:spPr bwMode="auto">
          <a:xfrm>
            <a:off x="5102225" y="1585192"/>
            <a:ext cx="3505200" cy="30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Calibri" pitchFamily="34" charset="0"/>
                <a:cs typeface="Times New Roman" pitchFamily="18" charset="0"/>
              </a:rPr>
              <a:t>Ежегодные этапы бюджетного процесса</a:t>
            </a:r>
          </a:p>
        </p:txBody>
      </p:sp>
      <p:sp>
        <p:nvSpPr>
          <p:cNvPr id="22635" name="Rectangle 5"/>
          <p:cNvSpPr>
            <a:spLocks noChangeArrowheads="1"/>
          </p:cNvSpPr>
          <p:nvPr/>
        </p:nvSpPr>
        <p:spPr bwMode="auto">
          <a:xfrm>
            <a:off x="2349252" y="3811774"/>
            <a:ext cx="17907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Утверждение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0" dirty="0">
                <a:latin typeface="Calibri" pitchFamily="34" charset="0"/>
                <a:cs typeface="Times New Roman" pitchFamily="18" charset="0"/>
              </a:rPr>
              <a:t>Подготовленный проект бюджета рассматривается </a:t>
            </a:r>
            <a:r>
              <a:rPr lang="ru-RU" altLang="ru-RU" sz="1200" dirty="0" smtClean="0">
                <a:latin typeface="Calibri" pitchFamily="34" charset="0"/>
                <a:cs typeface="Times New Roman" pitchFamily="18" charset="0"/>
              </a:rPr>
              <a:t>Советом Депутатов</a:t>
            </a:r>
            <a:r>
              <a:rPr lang="ru-RU" alt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+mn-lt"/>
                <a:cs typeface="Times New Roman" panose="02020603050405020304" pitchFamily="18" charset="0"/>
              </a:rPr>
              <a:t>городского поселения Таёжный </a:t>
            </a:r>
            <a:r>
              <a:rPr lang="ru-RU" altLang="ru-RU" sz="1200" b="0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ru-RU" altLang="ru-RU" sz="1200" b="0" dirty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0" dirty="0">
                <a:latin typeface="Calibri" pitchFamily="34" charset="0"/>
                <a:cs typeface="Times New Roman" pitchFamily="18" charset="0"/>
              </a:rPr>
              <a:t>В результате согласования всех спорных вопросов проект бюджета утверждается и направляется на подпись главе </a:t>
            </a:r>
            <a:r>
              <a:rPr lang="ru-RU" altLang="ru-RU" sz="1200" b="0" dirty="0" smtClean="0">
                <a:latin typeface="Calibri" pitchFamily="34" charset="0"/>
                <a:cs typeface="Times New Roman" pitchFamily="18" charset="0"/>
              </a:rPr>
              <a:t>городского поселения</a:t>
            </a:r>
            <a:endParaRPr lang="en-US" altLang="ru-RU" sz="12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636" name="Rectangle 5"/>
          <p:cNvSpPr>
            <a:spLocks noChangeArrowheads="1"/>
          </p:cNvSpPr>
          <p:nvPr/>
        </p:nvSpPr>
        <p:spPr bwMode="auto">
          <a:xfrm>
            <a:off x="4218161" y="3811774"/>
            <a:ext cx="1577975" cy="237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Исполнение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0" dirty="0">
                <a:latin typeface="Calibri" pitchFamily="34" charset="0"/>
                <a:cs typeface="Times New Roman" pitchFamily="18" charset="0"/>
              </a:rPr>
              <a:t>Бюджет исполняется по доходам, расходам и источникам финансирования дефицита бюджета на основе принципов единства кассы и подведомственных расходов</a:t>
            </a:r>
            <a:endParaRPr lang="en-US" altLang="ru-RU" sz="12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637" name="Rectangle 5"/>
          <p:cNvSpPr>
            <a:spLocks noChangeArrowheads="1"/>
          </p:cNvSpPr>
          <p:nvPr/>
        </p:nvSpPr>
        <p:spPr bwMode="auto">
          <a:xfrm>
            <a:off x="5872758" y="3811768"/>
            <a:ext cx="1579562" cy="108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Отчетность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0" dirty="0">
                <a:latin typeface="Calibri" pitchFamily="34" charset="0"/>
                <a:cs typeface="Times New Roman" pitchFamily="18" charset="0"/>
              </a:rPr>
              <a:t>Ежемесячно составляются отчеты об исполнении бюджета</a:t>
            </a:r>
            <a:endParaRPr lang="en-US" altLang="ru-RU" sz="12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1616" name="Rectangle 5"/>
          <p:cNvSpPr>
            <a:spLocks noChangeArrowheads="1"/>
          </p:cNvSpPr>
          <p:nvPr/>
        </p:nvSpPr>
        <p:spPr bwMode="auto">
          <a:xfrm>
            <a:off x="7435852" y="3811769"/>
            <a:ext cx="157956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Контроль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0" dirty="0">
                <a:latin typeface="Calibri" panose="020F0502020204030204" pitchFamily="34" charset="0"/>
                <a:cs typeface="Times New Roman" pitchFamily="18" charset="0"/>
              </a:rPr>
              <a:t>Контрольные функции выполняет </a:t>
            </a:r>
            <a:r>
              <a:rPr lang="ru-RU" altLang="ru-RU" sz="1200" b="0" dirty="0" smtClean="0">
                <a:latin typeface="Calibri" panose="020F0502020204030204" pitchFamily="34" charset="0"/>
                <a:cs typeface="Times New Roman" pitchFamily="18" charset="0"/>
              </a:rPr>
              <a:t>контрольно-счетная палата Советского района, </a:t>
            </a:r>
            <a:r>
              <a:rPr lang="ru-RU" altLang="ru-RU" sz="1200" b="0" dirty="0">
                <a:latin typeface="Calibri" panose="020F0502020204030204" pitchFamily="34" charset="0"/>
                <a:cs typeface="Times New Roman" pitchFamily="18" charset="0"/>
              </a:rPr>
              <a:t>Управление федерального казначейства</a:t>
            </a:r>
            <a:endParaRPr lang="en-US" altLang="ru-RU" sz="1200" b="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-752116" y="40323"/>
            <a:ext cx="6120681" cy="4572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cs typeface="Times New Roman"/>
              </a:rPr>
              <a:t>СТАДИИ БЮДЖЕТНОГО ПРОЦЕССА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5B2520FD-8F7C-4603-B347-96B74FC01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51937" cy="6858000"/>
          </a:xfrm>
          <a:prstGeom prst="rect">
            <a:avLst/>
          </a:prstGeom>
          <a:noFill/>
          <a:ln>
            <a:noFill/>
          </a:ln>
          <a:effectLst>
            <a:glow rad="266700">
              <a:schemeClr val="accent1">
                <a:alpha val="6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18B296A-35A5-4C61-B556-5C4583577E86}"/>
              </a:ext>
            </a:extLst>
          </p:cNvPr>
          <p:cNvSpPr/>
          <p:nvPr/>
        </p:nvSpPr>
        <p:spPr>
          <a:xfrm>
            <a:off x="0" y="-27383"/>
            <a:ext cx="9144000" cy="86409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5FEC0D59-71EE-4FDD-8DDC-84BA9D31E348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23825" y="1052736"/>
            <a:ext cx="4260850" cy="160043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495300">
              <a:schemeClr val="accent1"/>
            </a:glo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Доходы </a:t>
            </a:r>
          </a:p>
          <a:p>
            <a:pPr>
              <a:defRPr/>
            </a:pP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это поступающие в бюджет денежные средства от физических и юридических лиц в виде налоговых и неналоговых перечислений, а также средства от вышестоящего бюджета в виде межбюджетных трансфертов</a:t>
            </a:r>
            <a:endParaRPr lang="ru-RU" altLang="ru-RU" sz="1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7054" y="5386339"/>
            <a:ext cx="4452938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03200">
              <a:schemeClr val="accent1">
                <a:alpha val="78000"/>
              </a:schemeClr>
            </a:glo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Профицит</a:t>
            </a:r>
          </a:p>
          <a:p>
            <a:pPr algn="ctr">
              <a:defRPr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превышение доходов над расходами</a:t>
            </a:r>
            <a:endParaRPr lang="ru-RU" altLang="ru-R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829175" y="5382752"/>
            <a:ext cx="4314825" cy="769441"/>
          </a:xfrm>
          <a:prstGeom prst="rect">
            <a:avLst/>
          </a:prstGeom>
          <a:solidFill>
            <a:srgbClr val="FF4747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Дефицит</a:t>
            </a:r>
          </a:p>
          <a:p>
            <a:pPr algn="ctr">
              <a:defRPr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превышение расходов над доходами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801448" y="1052274"/>
            <a:ext cx="4260850" cy="166199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 rad="279400">
              <a:schemeClr val="accent1"/>
            </a:glo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Расходы</a:t>
            </a:r>
            <a:r>
              <a:rPr lang="ru-RU" alt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это выплачиваемые из бюджета денежные средства </a:t>
            </a:r>
            <a:r>
              <a:rPr lang="ru-RU" alt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культуру, физическую культуру и спорт, содержание муниципальных </a:t>
            </a:r>
            <a:r>
              <a:rPr lang="ru-RU" alt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учреждений, мероприятия в городском поселении, </a:t>
            </a:r>
            <a:r>
              <a:rPr lang="ru-RU" alt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ремонт и содержание объектов дорожного хозяйства 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2184400" y="2855150"/>
            <a:ext cx="4929188" cy="219156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304800">
              <a:schemeClr val="accent1"/>
            </a:glo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altLang="ru-RU" sz="11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3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это форма образование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endParaRPr lang="ru-RU" altLang="ru-RU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901" y="-23593"/>
            <a:ext cx="71642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  <a:cs typeface="Times New Roman"/>
              </a:rPr>
              <a:t>ОСНОВНЫЕ ПОНЯТИЯ ИСПОЛЬЗУЕМЫЕ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+mj-lt"/>
              </a:rPr>
            </a:br>
            <a:r>
              <a:rPr lang="ru-RU" sz="2000" b="1" dirty="0">
                <a:solidFill>
                  <a:schemeClr val="bg1"/>
                </a:solidFill>
                <a:latin typeface="+mj-lt"/>
                <a:cs typeface="Times New Roman"/>
              </a:rPr>
              <a:t>В БЮДЖЕТНОМ ПРОЦЕССЕ</a:t>
            </a:r>
            <a:r>
              <a:rPr lang="ru-RU" sz="2000" b="1" u="sng" dirty="0">
                <a:solidFill>
                  <a:schemeClr val="bg1"/>
                </a:solidFill>
                <a:latin typeface="+mj-lt"/>
                <a:cs typeface="Times New Roman"/>
              </a:rPr>
              <a:t> 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28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035BA19B-E2D4-41D9-84EA-82C613846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31"/>
          <p:cNvSpPr>
            <a:spLocks noChangeArrowheads="1"/>
          </p:cNvSpPr>
          <p:nvPr/>
        </p:nvSpPr>
        <p:spPr bwMode="auto">
          <a:xfrm>
            <a:off x="6877050" y="2960287"/>
            <a:ext cx="1651000" cy="120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Доходы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меньше</a:t>
            </a:r>
            <a:endParaRPr lang="en-US" altLang="ru-RU" sz="2400" i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расходов</a:t>
            </a:r>
          </a:p>
        </p:txBody>
      </p:sp>
      <p:sp>
        <p:nvSpPr>
          <p:cNvPr id="24581" name="Rectangle 32"/>
          <p:cNvSpPr>
            <a:spLocks noChangeArrowheads="1"/>
          </p:cNvSpPr>
          <p:nvPr/>
        </p:nvSpPr>
        <p:spPr bwMode="auto">
          <a:xfrm>
            <a:off x="3779839" y="3321570"/>
            <a:ext cx="1673225" cy="120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Доходы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равны</a:t>
            </a:r>
            <a:endParaRPr lang="en-US" altLang="ru-RU" sz="2400" i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расходам</a:t>
            </a:r>
          </a:p>
        </p:txBody>
      </p:sp>
      <p:sp>
        <p:nvSpPr>
          <p:cNvPr id="24582" name="Rectangle 33"/>
          <p:cNvSpPr>
            <a:spLocks noChangeArrowheads="1"/>
          </p:cNvSpPr>
          <p:nvPr/>
        </p:nvSpPr>
        <p:spPr bwMode="auto">
          <a:xfrm>
            <a:off x="755652" y="2960287"/>
            <a:ext cx="1584325" cy="120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Доходы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больше</a:t>
            </a:r>
            <a:endParaRPr lang="en-US" altLang="ru-RU" sz="2400" i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imes New Roman" pitchFamily="18" charset="0"/>
              </a:rPr>
              <a:t>расходов</a:t>
            </a:r>
          </a:p>
        </p:txBody>
      </p:sp>
      <p:sp>
        <p:nvSpPr>
          <p:cNvPr id="24583" name="Rectangle 34"/>
          <p:cNvSpPr>
            <a:spLocks noChangeArrowheads="1"/>
          </p:cNvSpPr>
          <p:nvPr/>
        </p:nvSpPr>
        <p:spPr bwMode="auto">
          <a:xfrm>
            <a:off x="3779838" y="784642"/>
            <a:ext cx="1693862" cy="55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0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24584" name="AutoShape 35"/>
          <p:cNvSpPr>
            <a:spLocks noChangeArrowheads="1"/>
          </p:cNvSpPr>
          <p:nvPr/>
        </p:nvSpPr>
        <p:spPr bwMode="auto">
          <a:xfrm>
            <a:off x="107951" y="1478553"/>
            <a:ext cx="2879725" cy="650944"/>
          </a:xfrm>
          <a:prstGeom prst="hexagon">
            <a:avLst>
              <a:gd name="adj" fmla="val 24948"/>
              <a:gd name="vf" fmla="val 115470"/>
            </a:avLst>
          </a:prstGeom>
          <a:gradFill rotWithShape="1">
            <a:gsLst>
              <a:gs pos="0">
                <a:schemeClr val="folHlink">
                  <a:alpha val="56000"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85" name="Rectangle 28"/>
          <p:cNvSpPr>
            <a:spLocks noChangeArrowheads="1"/>
          </p:cNvSpPr>
          <p:nvPr/>
        </p:nvSpPr>
        <p:spPr bwMode="auto">
          <a:xfrm>
            <a:off x="539752" y="1542220"/>
            <a:ext cx="2155825" cy="47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500" b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Профицитный</a:t>
            </a:r>
          </a:p>
        </p:txBody>
      </p:sp>
      <p:sp>
        <p:nvSpPr>
          <p:cNvPr id="24586" name="AutoShape 36"/>
          <p:cNvSpPr>
            <a:spLocks noChangeArrowheads="1"/>
          </p:cNvSpPr>
          <p:nvPr/>
        </p:nvSpPr>
        <p:spPr bwMode="auto">
          <a:xfrm>
            <a:off x="3276604" y="2056290"/>
            <a:ext cx="2879725" cy="650945"/>
          </a:xfrm>
          <a:prstGeom prst="hexagon">
            <a:avLst>
              <a:gd name="adj" fmla="val 24948"/>
              <a:gd name="vf" fmla="val 115470"/>
            </a:avLst>
          </a:prstGeom>
          <a:gradFill rotWithShape="1">
            <a:gsLst>
              <a:gs pos="0">
                <a:srgbClr val="0066FF">
                  <a:alpha val="56000"/>
                </a:srgbClr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87" name="Rectangle 29"/>
          <p:cNvSpPr>
            <a:spLocks noChangeArrowheads="1"/>
          </p:cNvSpPr>
          <p:nvPr/>
        </p:nvSpPr>
        <p:spPr bwMode="auto">
          <a:xfrm>
            <a:off x="3257550" y="2111996"/>
            <a:ext cx="2838450" cy="47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500" b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Сбалансированный</a:t>
            </a:r>
          </a:p>
        </p:txBody>
      </p:sp>
      <p:sp>
        <p:nvSpPr>
          <p:cNvPr id="24588" name="AutoShape 37"/>
          <p:cNvSpPr>
            <a:spLocks noChangeArrowheads="1"/>
          </p:cNvSpPr>
          <p:nvPr/>
        </p:nvSpPr>
        <p:spPr bwMode="auto">
          <a:xfrm>
            <a:off x="6156336" y="1406938"/>
            <a:ext cx="2879725" cy="650945"/>
          </a:xfrm>
          <a:prstGeom prst="hexagon">
            <a:avLst>
              <a:gd name="adj" fmla="val 24948"/>
              <a:gd name="vf" fmla="val 115470"/>
            </a:avLst>
          </a:prstGeom>
          <a:gradFill rotWithShape="1">
            <a:gsLst>
              <a:gs pos="0">
                <a:srgbClr val="FF0000">
                  <a:alpha val="56000"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89" name="Rectangle 30"/>
          <p:cNvSpPr>
            <a:spLocks noChangeArrowheads="1"/>
          </p:cNvSpPr>
          <p:nvPr/>
        </p:nvSpPr>
        <p:spPr bwMode="auto">
          <a:xfrm>
            <a:off x="6669088" y="1480144"/>
            <a:ext cx="1973262" cy="47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500" b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Дефицитный</a:t>
            </a:r>
          </a:p>
        </p:txBody>
      </p:sp>
      <p:pic>
        <p:nvPicPr>
          <p:cNvPr id="24590" name="Picture 21" descr="2014_01_24_22_59_13473344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295600"/>
            <a:ext cx="1512888" cy="135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41" descr="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16296"/>
            <a:ext cx="1562100" cy="106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4149080"/>
            <a:ext cx="2436813" cy="139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9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53371"/>
            <a:ext cx="2943225" cy="77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9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5" y="2586273"/>
            <a:ext cx="2943225" cy="77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19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61" y="2008539"/>
            <a:ext cx="2943225" cy="77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6" name="AutoShape 38"/>
          <p:cNvSpPr>
            <a:spLocks noChangeArrowheads="1"/>
          </p:cNvSpPr>
          <p:nvPr/>
        </p:nvSpPr>
        <p:spPr bwMode="auto">
          <a:xfrm>
            <a:off x="34927" y="5694126"/>
            <a:ext cx="9001125" cy="903226"/>
          </a:xfrm>
          <a:prstGeom prst="hexagon">
            <a:avLst>
              <a:gd name="adj" fmla="val 25253"/>
              <a:gd name="vf" fmla="val 115470"/>
            </a:avLst>
          </a:prstGeom>
          <a:gradFill rotWithShape="1">
            <a:gsLst>
              <a:gs pos="0">
                <a:srgbClr val="9900FF">
                  <a:alpha val="56000"/>
                </a:srgbClr>
              </a:gs>
              <a:gs pos="100000">
                <a:srgbClr val="9900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97" name="TextBox 36"/>
          <p:cNvSpPr txBox="1">
            <a:spLocks noChangeArrowheads="1"/>
          </p:cNvSpPr>
          <p:nvPr/>
        </p:nvSpPr>
        <p:spPr bwMode="auto">
          <a:xfrm>
            <a:off x="35496" y="5745450"/>
            <a:ext cx="9001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Сбалансированность бюджета по доходам и расходам основополагающее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требование, предъявляемое к органам составляющим и исполняющим бюджет</a:t>
            </a:r>
          </a:p>
        </p:txBody>
      </p:sp>
      <p:sp>
        <p:nvSpPr>
          <p:cNvPr id="24598" name="Line 47"/>
          <p:cNvSpPr>
            <a:spLocks noChangeShapeType="1"/>
          </p:cNvSpPr>
          <p:nvPr/>
        </p:nvSpPr>
        <p:spPr bwMode="auto">
          <a:xfrm flipH="1">
            <a:off x="1619251" y="1047247"/>
            <a:ext cx="2232025" cy="288071"/>
          </a:xfrm>
          <a:prstGeom prst="line">
            <a:avLst/>
          </a:prstGeom>
          <a:noFill/>
          <a:ln w="50800">
            <a:solidFill>
              <a:srgbClr val="99CC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9" name="Line 48"/>
          <p:cNvSpPr>
            <a:spLocks noChangeShapeType="1"/>
          </p:cNvSpPr>
          <p:nvPr/>
        </p:nvSpPr>
        <p:spPr bwMode="auto">
          <a:xfrm flipH="1">
            <a:off x="4716463" y="1335313"/>
            <a:ext cx="0" cy="649353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0" name="Line 49"/>
          <p:cNvSpPr>
            <a:spLocks noChangeShapeType="1"/>
          </p:cNvSpPr>
          <p:nvPr/>
        </p:nvSpPr>
        <p:spPr bwMode="auto">
          <a:xfrm>
            <a:off x="5435600" y="1047247"/>
            <a:ext cx="2089150" cy="28807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6F89EA12-1BCA-4958-A3E7-8C18451AC243}"/>
              </a:ext>
            </a:extLst>
          </p:cNvPr>
          <p:cNvSpPr/>
          <p:nvPr/>
        </p:nvSpPr>
        <p:spPr>
          <a:xfrm>
            <a:off x="9526" y="-13908"/>
            <a:ext cx="9144000" cy="86409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55EA3BDC-56BE-4B8F-82B4-A83DB562B63E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579436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774823" y="-6761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200" b="1" kern="1200" dirty="0">
                <a:solidFill>
                  <a:schemeClr val="bg1"/>
                </a:solidFill>
                <a:ea typeface="+mn-ea"/>
                <a:cs typeface="Times New Roman"/>
              </a:rPr>
              <a:t>КАКИЕ БЫВАЮТ БЮДЖЕТЫ ?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4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F92792EA-ED1E-416A-B683-220AFCAC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0C7177F0-90B3-4A3F-A406-0245AC187E56}"/>
              </a:ext>
            </a:extLst>
          </p:cNvPr>
          <p:cNvSpPr/>
          <p:nvPr/>
        </p:nvSpPr>
        <p:spPr>
          <a:xfrm>
            <a:off x="21374" y="-906"/>
            <a:ext cx="9144000" cy="837618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9BCAE3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6FAE03FC-1A30-45D2-8C7D-90F060F07152}"/>
              </a:ext>
            </a:extLst>
          </p:cNvPr>
          <p:cNvCxnSpPr>
            <a:cxnSpLocks/>
          </p:cNvCxnSpPr>
          <p:nvPr/>
        </p:nvCxnSpPr>
        <p:spPr>
          <a:xfrm>
            <a:off x="304800" y="151198"/>
            <a:ext cx="0" cy="564099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1905000" y="151198"/>
            <a:ext cx="5314950" cy="43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686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</a:t>
            </a:r>
          </a:p>
        </p:txBody>
      </p:sp>
      <p:sp>
        <p:nvSpPr>
          <p:cNvPr id="150551" name="Rectangle 23"/>
          <p:cNvSpPr>
            <a:spLocks noChangeArrowheads="1"/>
          </p:cNvSpPr>
          <p:nvPr/>
        </p:nvSpPr>
        <p:spPr bwMode="auto">
          <a:xfrm>
            <a:off x="2793030" y="1297303"/>
            <a:ext cx="1791260" cy="86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5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cs typeface="Times New Roman" panose="02020603050405020304" pitchFamily="18" charset="0"/>
              </a:rPr>
              <a:t>Налоговые </a:t>
            </a:r>
          </a:p>
          <a:p>
            <a:pPr algn="ctr">
              <a:defRPr/>
            </a:pPr>
            <a:r>
              <a:rPr lang="ru-RU" altLang="ru-RU" sz="25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150552" name="Rectangle 24"/>
          <p:cNvSpPr>
            <a:spLocks noChangeArrowheads="1"/>
          </p:cNvSpPr>
          <p:nvPr/>
        </p:nvSpPr>
        <p:spPr bwMode="auto">
          <a:xfrm>
            <a:off x="2587217" y="3140134"/>
            <a:ext cx="212789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500" b="1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cs typeface="Times New Roman" panose="02020603050405020304" pitchFamily="18" charset="0"/>
              </a:rPr>
              <a:t>Неналоговые </a:t>
            </a:r>
          </a:p>
          <a:p>
            <a:pPr algn="ctr">
              <a:defRPr/>
            </a:pPr>
            <a:r>
              <a:rPr lang="ru-RU" altLang="ru-RU" sz="2500" b="1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150553" name="Rectangle 25"/>
          <p:cNvSpPr>
            <a:spLocks noChangeArrowheads="1"/>
          </p:cNvSpPr>
          <p:nvPr/>
        </p:nvSpPr>
        <p:spPr bwMode="auto">
          <a:xfrm>
            <a:off x="2317060" y="5016579"/>
            <a:ext cx="2743200" cy="85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5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Безвозмездные  </a:t>
            </a:r>
          </a:p>
          <a:p>
            <a:pPr algn="ctr">
              <a:defRPr/>
            </a:pPr>
            <a:r>
              <a:rPr lang="ru-RU" altLang="ru-RU" sz="25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поступления</a:t>
            </a:r>
          </a:p>
        </p:txBody>
      </p:sp>
      <p:sp>
        <p:nvSpPr>
          <p:cNvPr id="29704" name="Rectangle 26"/>
          <p:cNvSpPr>
            <a:spLocks noChangeArrowheads="1"/>
          </p:cNvSpPr>
          <p:nvPr/>
        </p:nvSpPr>
        <p:spPr bwMode="auto">
          <a:xfrm>
            <a:off x="184150" y="3101942"/>
            <a:ext cx="1701800" cy="55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29705" name="AutoShape 30"/>
          <p:cNvSpPr>
            <a:spLocks noChangeArrowheads="1"/>
          </p:cNvSpPr>
          <p:nvPr/>
        </p:nvSpPr>
        <p:spPr bwMode="auto">
          <a:xfrm flipH="1">
            <a:off x="4859338" y="1118862"/>
            <a:ext cx="3889376" cy="1010635"/>
          </a:xfrm>
          <a:prstGeom prst="homePlate">
            <a:avLst>
              <a:gd name="adj" fmla="val 37636"/>
            </a:avLst>
          </a:prstGeom>
          <a:gradFill rotWithShape="1">
            <a:gsLst>
              <a:gs pos="0">
                <a:srgbClr val="FF9900">
                  <a:alpha val="46999"/>
                </a:srgbClr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706" name="Rectangle 28"/>
          <p:cNvSpPr>
            <a:spLocks noChangeArrowheads="1"/>
          </p:cNvSpPr>
          <p:nvPr/>
        </p:nvSpPr>
        <p:spPr bwMode="auto">
          <a:xfrm>
            <a:off x="5437194" y="1118868"/>
            <a:ext cx="3095625" cy="91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Поступления от уплаты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налогов, предусмотренных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Законодательством РФ</a:t>
            </a:r>
          </a:p>
        </p:txBody>
      </p:sp>
      <p:sp>
        <p:nvSpPr>
          <p:cNvPr id="29707" name="AutoShape 31"/>
          <p:cNvSpPr>
            <a:spLocks noChangeArrowheads="1"/>
          </p:cNvSpPr>
          <p:nvPr/>
        </p:nvSpPr>
        <p:spPr bwMode="auto">
          <a:xfrm flipH="1">
            <a:off x="4859337" y="2345954"/>
            <a:ext cx="3889375" cy="2454174"/>
          </a:xfrm>
          <a:prstGeom prst="homePlate">
            <a:avLst>
              <a:gd name="adj" fmla="val 16223"/>
            </a:avLst>
          </a:prstGeom>
          <a:gradFill rotWithShape="1">
            <a:gsLst>
              <a:gs pos="0">
                <a:srgbClr val="00CCFF">
                  <a:alpha val="46999"/>
                </a:srgbClr>
              </a:gs>
              <a:gs pos="100000">
                <a:srgbClr val="66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708" name="Rectangle 27"/>
          <p:cNvSpPr>
            <a:spLocks noChangeArrowheads="1"/>
          </p:cNvSpPr>
          <p:nvPr/>
        </p:nvSpPr>
        <p:spPr bwMode="auto">
          <a:xfrm>
            <a:off x="5184786" y="2419165"/>
            <a:ext cx="36353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Платежи: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1) от продажи и использования муниципального имущества и земельных участков;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2) от отдельных видов штрафных санкций;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3) Прочие доходы от компенсации затрат бюджетов </a:t>
            </a:r>
            <a:r>
              <a:rPr lang="ru-RU" altLang="ru-RU" sz="18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поселений</a:t>
            </a:r>
            <a:endParaRPr lang="ru-RU" altLang="ru-RU" sz="18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709" name="AutoShape 32"/>
          <p:cNvSpPr>
            <a:spLocks noChangeArrowheads="1"/>
          </p:cNvSpPr>
          <p:nvPr/>
        </p:nvSpPr>
        <p:spPr bwMode="auto">
          <a:xfrm flipH="1">
            <a:off x="4859338" y="4944954"/>
            <a:ext cx="3960812" cy="1443538"/>
          </a:xfrm>
          <a:prstGeom prst="homePlate">
            <a:avLst>
              <a:gd name="adj" fmla="val 26833"/>
            </a:avLst>
          </a:prstGeom>
          <a:gradFill rotWithShape="1">
            <a:gsLst>
              <a:gs pos="0">
                <a:srgbClr val="FF0000">
                  <a:alpha val="46999"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710" name="Rectangle 29"/>
          <p:cNvSpPr>
            <a:spLocks noChangeArrowheads="1"/>
          </p:cNvSpPr>
          <p:nvPr/>
        </p:nvSpPr>
        <p:spPr bwMode="auto">
          <a:xfrm>
            <a:off x="5184786" y="5036988"/>
            <a:ext cx="3635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1. Межбюджетные трансферты  из вышестоящих бюджетов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2. Безвозмездные перечисления от физических и юридических лиц</a:t>
            </a:r>
          </a:p>
        </p:txBody>
      </p:sp>
      <p:sp>
        <p:nvSpPr>
          <p:cNvPr id="29711" name="Line 33"/>
          <p:cNvSpPr>
            <a:spLocks noChangeShapeType="1"/>
          </p:cNvSpPr>
          <p:nvPr/>
        </p:nvSpPr>
        <p:spPr bwMode="auto">
          <a:xfrm flipV="1">
            <a:off x="1763721" y="2201118"/>
            <a:ext cx="720725" cy="939016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9712" name="Line 34"/>
          <p:cNvSpPr>
            <a:spLocks noChangeShapeType="1"/>
          </p:cNvSpPr>
          <p:nvPr/>
        </p:nvSpPr>
        <p:spPr bwMode="auto">
          <a:xfrm flipV="1">
            <a:off x="1835150" y="3356585"/>
            <a:ext cx="647700" cy="0"/>
          </a:xfrm>
          <a:prstGeom prst="line">
            <a:avLst/>
          </a:prstGeom>
          <a:noFill/>
          <a:ln w="444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9713" name="Line 35"/>
          <p:cNvSpPr>
            <a:spLocks noChangeShapeType="1"/>
          </p:cNvSpPr>
          <p:nvPr/>
        </p:nvSpPr>
        <p:spPr bwMode="auto">
          <a:xfrm>
            <a:off x="1763713" y="3791078"/>
            <a:ext cx="792162" cy="115387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4623"/>
            <a:ext cx="8229600" cy="773431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000" b="1" kern="1200" dirty="0">
                <a:solidFill>
                  <a:srgbClr val="FFFFFF"/>
                </a:solidFill>
                <a:latin typeface="Calibri"/>
                <a:ea typeface="+mn-ea"/>
                <a:cs typeface="Times New Roman"/>
              </a:rPr>
              <a:t>ЗА СЧЕТ КАКИХ ДОХОДОВ ФОРМИРУЕТСЯ БЮДЖЕТ?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669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29407032-3139-4565-8AF2-4857A23DC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3BBF85B4-8BC8-470A-9474-CF1C0CC06D77}"/>
              </a:ext>
            </a:extLst>
          </p:cNvPr>
          <p:cNvSpPr/>
          <p:nvPr/>
        </p:nvSpPr>
        <p:spPr>
          <a:xfrm>
            <a:off x="0" y="-14938"/>
            <a:ext cx="9153526" cy="944982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sp>
        <p:nvSpPr>
          <p:cNvPr id="37891" name="Rectangle 9"/>
          <p:cNvSpPr>
            <a:spLocks noChangeArrowheads="1"/>
          </p:cNvSpPr>
          <p:nvPr/>
        </p:nvSpPr>
        <p:spPr bwMode="auto">
          <a:xfrm>
            <a:off x="1457325" y="539542"/>
            <a:ext cx="6553200" cy="72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893" name="Прямоугольник 1"/>
          <p:cNvSpPr>
            <a:spLocks noChangeArrowheads="1"/>
          </p:cNvSpPr>
          <p:nvPr/>
        </p:nvSpPr>
        <p:spPr bwMode="auto">
          <a:xfrm>
            <a:off x="1857375" y="974036"/>
            <a:ext cx="5246688" cy="89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ГРАЖДАНИН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chemeClr val="bg1"/>
                </a:solidFill>
                <a:latin typeface="Calibri" pitchFamily="34" charset="0"/>
              </a:rPr>
              <a:t>как налогоплательщик</a:t>
            </a:r>
          </a:p>
        </p:txBody>
      </p:sp>
      <p:pic>
        <p:nvPicPr>
          <p:cNvPr id="37894" name="Picture 19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3" y="1559722"/>
            <a:ext cx="4672013" cy="12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21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4556911"/>
            <a:ext cx="757238" cy="75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Шестиугольник 21"/>
          <p:cNvSpPr/>
          <p:nvPr/>
        </p:nvSpPr>
        <p:spPr>
          <a:xfrm>
            <a:off x="250825" y="5445224"/>
            <a:ext cx="8642350" cy="1180926"/>
          </a:xfrm>
          <a:prstGeom prst="hexagon">
            <a:avLst/>
          </a:prstGeom>
          <a:solidFill>
            <a:srgbClr val="00B0F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Calibri" panose="020F0502020204030204" pitchFamily="34" charset="0"/>
            </a:endParaRPr>
          </a:p>
        </p:txBody>
      </p:sp>
      <p:sp>
        <p:nvSpPr>
          <p:cNvPr id="37897" name="Прямоугольник 3"/>
          <p:cNvSpPr>
            <a:spLocks noChangeArrowheads="1"/>
          </p:cNvSpPr>
          <p:nvPr/>
        </p:nvSpPr>
        <p:spPr bwMode="auto">
          <a:xfrm>
            <a:off x="431800" y="5506750"/>
            <a:ext cx="8280400" cy="101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</a:rPr>
              <a:t>Пользуясь социальными услугами в сфере </a:t>
            </a:r>
            <a:r>
              <a:rPr lang="ru-RU" altLang="ru-RU" sz="2000" dirty="0" smtClean="0">
                <a:solidFill>
                  <a:schemeClr val="bg1"/>
                </a:solidFill>
                <a:latin typeface="Calibri" pitchFamily="34" charset="0"/>
              </a:rPr>
              <a:t>культуры</a:t>
            </a: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</a:rPr>
              <a:t>,  а также проживая на благоустроенной территории своего </a:t>
            </a:r>
            <a:r>
              <a:rPr lang="ru-RU" altLang="ru-RU" sz="2000" dirty="0" smtClean="0">
                <a:solidFill>
                  <a:schemeClr val="bg1"/>
                </a:solidFill>
                <a:latin typeface="Calibri" pitchFamily="34" charset="0"/>
              </a:rPr>
              <a:t>поселения, </a:t>
            </a: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</a:rPr>
              <a:t>гражданин участвует в исполнении расходной части бюджета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057401" y="3313612"/>
            <a:ext cx="4752975" cy="1203214"/>
          </a:xfrm>
          <a:prstGeom prst="rect">
            <a:avLst/>
          </a:prstGeom>
          <a:solidFill>
            <a:srgbClr val="FFCC99">
              <a:alpha val="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Гражданин</a:t>
            </a:r>
          </a:p>
          <a:p>
            <a:pPr algn="ctr">
              <a:defRPr/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Как получатель социальных</a:t>
            </a:r>
          </a:p>
          <a:p>
            <a:pPr algn="ctr">
              <a:defRPr/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гарантий</a:t>
            </a:r>
          </a:p>
        </p:txBody>
      </p:sp>
      <p:sp>
        <p:nvSpPr>
          <p:cNvPr id="5" name="Шестиугольник 4"/>
          <p:cNvSpPr/>
          <p:nvPr/>
        </p:nvSpPr>
        <p:spPr>
          <a:xfrm>
            <a:off x="1744663" y="2726330"/>
            <a:ext cx="5472112" cy="625480"/>
          </a:xfrm>
          <a:prstGeom prst="hexagon">
            <a:avLst/>
          </a:prstGeom>
          <a:solidFill>
            <a:srgbClr val="92D05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Calibri" panose="020F0502020204030204" pitchFamily="34" charset="0"/>
            </a:endParaRPr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1766888" y="2742245"/>
            <a:ext cx="5102225" cy="6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Calibri" pitchFamily="34" charset="0"/>
              </a:rPr>
              <a:t>ПОМОГАЕТ ФОРМИРОВАТЬ ДОХОДНУЮ </a:t>
            </a:r>
            <a:br>
              <a:rPr lang="ru-RU" altLang="ru-RU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ru-RU" altLang="ru-RU" sz="1600">
                <a:solidFill>
                  <a:schemeClr val="bg1"/>
                </a:solidFill>
                <a:latin typeface="Calibri" pitchFamily="34" charset="0"/>
              </a:rPr>
              <a:t>ЧАСТЬ МЕСТНОГО БЮДЖЕТА</a:t>
            </a:r>
          </a:p>
        </p:txBody>
      </p:sp>
      <p:pic>
        <p:nvPicPr>
          <p:cNvPr id="37901" name="Picture 23" descr="Картинки по запросу иконка расходы челове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74" y="2710420"/>
            <a:ext cx="623887" cy="62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21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24" y="4221088"/>
            <a:ext cx="1081087" cy="108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21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80511"/>
            <a:ext cx="755650" cy="83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21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4445497"/>
            <a:ext cx="755650" cy="87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21" descr="Картинки по запросу стрелки для презентаци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4221088"/>
            <a:ext cx="1079500" cy="108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-5759"/>
            <a:ext cx="7797800" cy="95174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УЧАСТИЕ ГРАЖДАН В ФОРМИРОВАНИИ ДОХОДНОЙ ЧАСТИ</a:t>
            </a:r>
            <a:b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</a:br>
            <a: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 МЕСТНОГО БЮДЖЕТА 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F348D626-5927-4CFA-A7D9-19D0C8473F7C}"/>
              </a:ext>
            </a:extLst>
          </p:cNvPr>
          <p:cNvCxnSpPr>
            <a:cxnSpLocks/>
          </p:cNvCxnSpPr>
          <p:nvPr/>
        </p:nvCxnSpPr>
        <p:spPr>
          <a:xfrm>
            <a:off x="250825" y="49594"/>
            <a:ext cx="0" cy="69752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8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3" descr="Картинки по запросу синий фон к презентации">
            <a:extLst>
              <a:ext uri="{FF2B5EF4-FFF2-40B4-BE49-F238E27FC236}">
                <a16:creationId xmlns:a16="http://schemas.microsoft.com/office/drawing/2014/main" xmlns="" id="{99F44918-7087-4B59-8589-6C2C19A36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-7642"/>
            <a:ext cx="915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70594AEE-2396-41C7-8621-D6CF0FBA6380}"/>
              </a:ext>
            </a:extLst>
          </p:cNvPr>
          <p:cNvSpPr/>
          <p:nvPr/>
        </p:nvSpPr>
        <p:spPr>
          <a:xfrm>
            <a:off x="-9525" y="-906"/>
            <a:ext cx="9144000" cy="765610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CAE3"/>
              </a:solidFill>
            </a:endParaRPr>
          </a:p>
        </p:txBody>
      </p:sp>
      <p:pic>
        <p:nvPicPr>
          <p:cNvPr id="25" name="Picture 16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306524"/>
            <a:ext cx="7212321" cy="5288728"/>
          </a:xfrm>
          <a:prstGeom prst="rect">
            <a:avLst/>
          </a:prstGeom>
          <a:noFill/>
          <a:ln>
            <a:noFill/>
          </a:ln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755650" y="906570"/>
            <a:ext cx="78136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Обеспечение сбалансированности и устойчивости местного бюджета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755654" y="1712518"/>
            <a:ext cx="6888163" cy="40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solidFill>
                  <a:schemeClr val="bg1"/>
                </a:solidFill>
                <a:cs typeface="Times New Roman" pitchFamily="18" charset="0"/>
              </a:rPr>
              <a:t>Определение приоритетности расходов местного бюджета</a:t>
            </a: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755651" y="2111372"/>
            <a:ext cx="77771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Повышение эффективности управления муниципальной собственностью</a:t>
            </a:r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755650" y="4941168"/>
            <a:ext cx="8243888" cy="70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Повышение прозрачности и открытости бюджета и бюджетного процесса</a:t>
            </a:r>
          </a:p>
        </p:txBody>
      </p:sp>
      <p:sp>
        <p:nvSpPr>
          <p:cNvPr id="41992" name="Rectangle 9"/>
          <p:cNvSpPr>
            <a:spLocks noChangeArrowheads="1"/>
          </p:cNvSpPr>
          <p:nvPr/>
        </p:nvSpPr>
        <p:spPr bwMode="auto">
          <a:xfrm>
            <a:off x="755651" y="3429000"/>
            <a:ext cx="8101013" cy="100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Повышение эффективности использования действующей сети муниципальных учреждений </a:t>
            </a:r>
            <a:r>
              <a:rPr lang="ru-RU" altLang="ru-RU" sz="2000" b="1" dirty="0" smtClean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городского поселения Таёжный, </a:t>
            </a:r>
            <a:r>
              <a:rPr lang="ru-RU" altLang="ru-RU" sz="20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оценка качества оказания (выполнения) муниципальных услуг (работ).</a:t>
            </a: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605635" y="4474355"/>
            <a:ext cx="7188200" cy="40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solidFill>
                  <a:schemeClr val="bg1"/>
                </a:solidFill>
                <a:cs typeface="Times New Roman" pitchFamily="18" charset="0"/>
              </a:rPr>
              <a:t>Сохранение социальной направленности местного бюджета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755650" y="2855101"/>
            <a:ext cx="8064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solidFill>
                  <a:schemeClr val="bg1"/>
                </a:solidFill>
                <a:cs typeface="Times New Roman" pitchFamily="18" charset="0"/>
              </a:rPr>
              <a:t>Стимулирование развития малого и среднего предпринимательства</a:t>
            </a:r>
          </a:p>
        </p:txBody>
      </p:sp>
      <p:sp>
        <p:nvSpPr>
          <p:cNvPr id="41996" name="Rectangle 13"/>
          <p:cNvSpPr>
            <a:spLocks noChangeArrowheads="1"/>
          </p:cNvSpPr>
          <p:nvPr/>
        </p:nvSpPr>
        <p:spPr bwMode="auto">
          <a:xfrm>
            <a:off x="626619" y="5635844"/>
            <a:ext cx="80073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Усиление внутреннего финансового контроля и финансового аудита</a:t>
            </a:r>
          </a:p>
        </p:txBody>
      </p:sp>
      <p:sp>
        <p:nvSpPr>
          <p:cNvPr id="41997" name="Rectangle 265"/>
          <p:cNvSpPr>
            <a:spLocks noChangeArrowheads="1"/>
          </p:cNvSpPr>
          <p:nvPr/>
        </p:nvSpPr>
        <p:spPr bwMode="auto">
          <a:xfrm>
            <a:off x="304800" y="975629"/>
            <a:ext cx="357188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41998" name="Rectangle 265"/>
          <p:cNvSpPr>
            <a:spLocks noChangeArrowheads="1"/>
          </p:cNvSpPr>
          <p:nvPr/>
        </p:nvSpPr>
        <p:spPr bwMode="auto">
          <a:xfrm>
            <a:off x="304800" y="1612250"/>
            <a:ext cx="357188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41999" name="Rectangle 265"/>
          <p:cNvSpPr>
            <a:spLocks noChangeArrowheads="1"/>
          </p:cNvSpPr>
          <p:nvPr/>
        </p:nvSpPr>
        <p:spPr bwMode="auto">
          <a:xfrm>
            <a:off x="304800" y="2228181"/>
            <a:ext cx="357188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42000" name="Rectangle 265"/>
          <p:cNvSpPr>
            <a:spLocks noChangeArrowheads="1"/>
          </p:cNvSpPr>
          <p:nvPr/>
        </p:nvSpPr>
        <p:spPr bwMode="auto">
          <a:xfrm>
            <a:off x="268295" y="2780928"/>
            <a:ext cx="357187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42001" name="Rectangle 265"/>
          <p:cNvSpPr>
            <a:spLocks noChangeArrowheads="1"/>
          </p:cNvSpPr>
          <p:nvPr/>
        </p:nvSpPr>
        <p:spPr bwMode="auto">
          <a:xfrm>
            <a:off x="268295" y="3645024"/>
            <a:ext cx="357187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42002" name="Rectangle 265"/>
          <p:cNvSpPr>
            <a:spLocks noChangeArrowheads="1"/>
          </p:cNvSpPr>
          <p:nvPr/>
        </p:nvSpPr>
        <p:spPr bwMode="auto">
          <a:xfrm>
            <a:off x="268295" y="4437112"/>
            <a:ext cx="357187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42003" name="Rectangle 265"/>
          <p:cNvSpPr>
            <a:spLocks noChangeArrowheads="1"/>
          </p:cNvSpPr>
          <p:nvPr/>
        </p:nvSpPr>
        <p:spPr bwMode="auto">
          <a:xfrm>
            <a:off x="263525" y="4966340"/>
            <a:ext cx="357188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42004" name="Rectangle 265"/>
          <p:cNvSpPr>
            <a:spLocks noChangeArrowheads="1"/>
          </p:cNvSpPr>
          <p:nvPr/>
        </p:nvSpPr>
        <p:spPr bwMode="auto">
          <a:xfrm>
            <a:off x="268295" y="5589240"/>
            <a:ext cx="357187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119" y="176780"/>
            <a:ext cx="8229600" cy="409029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8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ОСНОВНЫЕ НАПРАВЛЕНИЯ БЮДЖЕТНОЙ ПОЛИТИКИ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26961B6A-3515-44AE-BA88-0190B133A9B9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576064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732236" y="6124272"/>
            <a:ext cx="7872212" cy="40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Участие в реализации национальных проектов</a:t>
            </a:r>
            <a:endParaRPr lang="ru-RU" altLang="ru-RU" sz="2000" b="1" dirty="0">
              <a:solidFill>
                <a:srgbClr val="FFC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" name="Rectangle 265"/>
          <p:cNvSpPr>
            <a:spLocks noChangeArrowheads="1"/>
          </p:cNvSpPr>
          <p:nvPr/>
        </p:nvSpPr>
        <p:spPr bwMode="auto">
          <a:xfrm>
            <a:off x="263525" y="6093296"/>
            <a:ext cx="357187" cy="4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467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1D280D95-D211-417A-B0AD-FA5C83A5D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" y="51779"/>
            <a:ext cx="9151937" cy="6858000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>
              <a:schemeClr val="accent1">
                <a:alpha val="98000"/>
              </a:schemeClr>
            </a:glow>
          </a:effectLst>
          <a:extLst/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D7B04AFD-3872-4184-BA66-DC2DA4B3483B}"/>
              </a:ext>
            </a:extLst>
          </p:cNvPr>
          <p:cNvSpPr/>
          <p:nvPr/>
        </p:nvSpPr>
        <p:spPr>
          <a:xfrm>
            <a:off x="10861" y="-18504"/>
            <a:ext cx="9144000" cy="783208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9BCAE3"/>
              </a:solidFill>
            </a:endParaRPr>
          </a:p>
        </p:txBody>
      </p:sp>
      <p:sp>
        <p:nvSpPr>
          <p:cNvPr id="43020" name="Rectangle 265"/>
          <p:cNvSpPr>
            <a:spLocks noChangeArrowheads="1"/>
          </p:cNvSpPr>
          <p:nvPr/>
        </p:nvSpPr>
        <p:spPr bwMode="auto">
          <a:xfrm>
            <a:off x="89881" y="1417634"/>
            <a:ext cx="343123" cy="55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43021" name="Rectangle 265"/>
          <p:cNvSpPr>
            <a:spLocks noChangeArrowheads="1"/>
          </p:cNvSpPr>
          <p:nvPr/>
        </p:nvSpPr>
        <p:spPr bwMode="auto">
          <a:xfrm>
            <a:off x="89881" y="2234346"/>
            <a:ext cx="343122" cy="55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000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43022" name="Rectangle 265"/>
          <p:cNvSpPr>
            <a:spLocks noChangeArrowheads="1"/>
          </p:cNvSpPr>
          <p:nvPr/>
        </p:nvSpPr>
        <p:spPr bwMode="auto">
          <a:xfrm>
            <a:off x="89882" y="2935190"/>
            <a:ext cx="343123" cy="55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43023" name="Rectangle 265"/>
          <p:cNvSpPr>
            <a:spLocks noChangeArrowheads="1"/>
          </p:cNvSpPr>
          <p:nvPr/>
        </p:nvSpPr>
        <p:spPr bwMode="auto">
          <a:xfrm>
            <a:off x="89881" y="3762282"/>
            <a:ext cx="343122" cy="55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64339"/>
            <a:ext cx="8229600" cy="480649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kern="1200" dirty="0">
                <a:solidFill>
                  <a:schemeClr val="bg1"/>
                </a:solidFill>
                <a:latin typeface="Calibri"/>
                <a:ea typeface="+mn-ea"/>
                <a:cs typeface="Times New Roman"/>
              </a:rPr>
              <a:t>ОСНОВНЫЕ НАПРАВЛЕНИЯ НАЛОГОВОЙ ПОЛИТИКИ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A83B83DC-8FC5-4066-BA29-8B40316B1A9D}"/>
              </a:ext>
            </a:extLst>
          </p:cNvPr>
          <p:cNvCxnSpPr>
            <a:cxnSpLocks/>
          </p:cNvCxnSpPr>
          <p:nvPr/>
        </p:nvCxnSpPr>
        <p:spPr>
          <a:xfrm>
            <a:off x="304800" y="44624"/>
            <a:ext cx="0" cy="576064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07446" y="2216349"/>
            <a:ext cx="811219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FFC000"/>
                </a:solidFill>
                <a:latin typeface="Calibri" panose="020F0502020204030204" pitchFamily="34" charset="0"/>
              </a:rPr>
              <a:t>Продолжение работы по увеличению налоговой базы по имущественным налогам и росту их собираемости.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9082" y="3762282"/>
            <a:ext cx="82342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FFC000"/>
                </a:solidFill>
                <a:latin typeface="Calibri" panose="020F0502020204030204" pitchFamily="34" charset="0"/>
              </a:rPr>
              <a:t>Создание благоприятных условий для осуществления предпринимательской деятельности. </a:t>
            </a:r>
          </a:p>
        </p:txBody>
      </p:sp>
      <p:sp>
        <p:nvSpPr>
          <p:cNvPr id="20" name="Rectangle 265"/>
          <p:cNvSpPr>
            <a:spLocks noChangeArrowheads="1"/>
          </p:cNvSpPr>
          <p:nvPr/>
        </p:nvSpPr>
        <p:spPr bwMode="auto">
          <a:xfrm>
            <a:off x="47670" y="4496425"/>
            <a:ext cx="343122" cy="55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5</a:t>
            </a:r>
            <a:endParaRPr lang="ru-RU" altLang="ru-RU" sz="30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0809" y="4424417"/>
            <a:ext cx="833966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Проведение индивидуальной работы с юридическими и физическими лицами имеющими задолженность по платежам в бюджет 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района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по вопросу сокращения недоимки.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2610" y="5499229"/>
            <a:ext cx="81798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810" y="1254392"/>
            <a:ext cx="823427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М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ониторинг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налоговых расходов, оценка их эффективности на территории 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городского поселения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и сохранение на период 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2024-2026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годов ограничений на принятие новых налоговых расходов, за исключением налоговых расходов, стимулирующих развитие 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экономики.</a:t>
            </a:r>
          </a:p>
          <a:p>
            <a:endParaRPr lang="ru-RU" sz="17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ru-RU" sz="17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ru-RU" sz="17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5118" y="2885119"/>
            <a:ext cx="832535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Проведение совместной работы с ИФНС 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№ 2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по формированию у граждан 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городского поселения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</a:rPr>
              <a:t>мировоззрения добросовестных </a:t>
            </a:r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налогоплательщиков.</a:t>
            </a:r>
            <a:endParaRPr lang="ru-RU" sz="17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1577</Words>
  <Application>Microsoft Office PowerPoint</Application>
  <PresentationFormat>Экран (4:3)</PresentationFormat>
  <Paragraphs>386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БЫВАЮТ БЮДЖЕТЫ ? </vt:lpstr>
      <vt:lpstr>ЗА СЧЕТ КАКИХ ДОХОДОВ ФОРМИРУЕТСЯ БЮДЖЕТ?</vt:lpstr>
      <vt:lpstr>УЧАСТИЕ ГРАЖДАН В ФОРМИРОВАНИИ ДОХОДНОЙ ЧАСТИ  МЕСТНОГО БЮДЖЕТА </vt:lpstr>
      <vt:lpstr>ОСНОВНЫЕ НАПРАВЛЕНИЯ БЮДЖЕТНОЙ ПОЛИТИКИ</vt:lpstr>
      <vt:lpstr>ОСНОВНЫЕ НАПРАВЛЕНИЯ НАЛОГОВОЙ ПОЛИТИКИ</vt:lpstr>
      <vt:lpstr>ОСНОВНЫЕ ХАРАКТЕРИСТИКИ БЮДЖЕТА ГОРОДСКОГО ПОСЕЛЕНИЯ ТАЁЖНЫЙ НА 2024 -2026 ГОДЫ</vt:lpstr>
      <vt:lpstr>Презентация PowerPoint</vt:lpstr>
      <vt:lpstr>Презентация PowerPoint</vt:lpstr>
      <vt:lpstr>СТРУКТУРА РАСХОДОВ МУНИЦИПАЛЬНОГО БЮДЖЕТА ПО РАЗДЕЛАМ </vt:lpstr>
      <vt:lpstr>ЧТО ТАКОЕ МЕЖБЮДЖЕТНЫЕ ТРАНСФЕРТЫ?</vt:lpstr>
      <vt:lpstr>СТРУКТУРА ПОСТУПЛЕНИЙ МЕЖБЮДЖЕТНЫХ  ТРАНСФЕРТОВ ИЗ ВЫШЕСТОЯЩИХ БЮДЖЕТОВ В 2024-2026 ГОДАХ</vt:lpstr>
      <vt:lpstr>РАСПРЕДЕЛЕНИЕ БЮДЖЕТНЫХ АССИГНОВАНИЙ ПО МУНИЦИПАЛЬНЫМ ПРОГРАММАМ И НЕПРОГРАММНЫМ НАПРАВЛЕНИЯМ ДЕЯТЕЛЬНОСТИ   В 2024-2026 ГОДАХ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BUX</dc:creator>
  <cp:lastModifiedBy>BUX</cp:lastModifiedBy>
  <cp:revision>41</cp:revision>
  <dcterms:modified xsi:type="dcterms:W3CDTF">2023-12-20T09:37:59Z</dcterms:modified>
</cp:coreProperties>
</file>